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77" r:id="rId2"/>
    <p:sldId id="279" r:id="rId3"/>
    <p:sldId id="273" r:id="rId4"/>
    <p:sldId id="257" r:id="rId5"/>
    <p:sldId id="258" r:id="rId6"/>
    <p:sldId id="278" r:id="rId7"/>
    <p:sldId id="260" r:id="rId8"/>
    <p:sldId id="261" r:id="rId9"/>
    <p:sldId id="274" r:id="rId10"/>
    <p:sldId id="266" r:id="rId11"/>
    <p:sldId id="272" r:id="rId12"/>
    <p:sldId id="268" r:id="rId13"/>
    <p:sldId id="270" r:id="rId14"/>
    <p:sldId id="275" r:id="rId15"/>
    <p:sldId id="271" r:id="rId16"/>
    <p:sldId id="267" r:id="rId17"/>
    <p:sldId id="276" r:id="rId18"/>
    <p:sldId id="259" r:id="rId19"/>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9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9D7A694E-4790-494E-8EF0-DA3D47F61360}" type="datetimeFigureOut">
              <a:rPr lang="en-US" smtClean="0"/>
              <a:t>5/22/2020</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9763"/>
            <a:ext cx="5661025" cy="4216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8313"/>
          </a:xfrm>
          <a:prstGeom prst="rect">
            <a:avLst/>
          </a:prstGeom>
        </p:spPr>
        <p:txBody>
          <a:bodyPr vert="horz" lIns="91440" tIns="45720" rIns="91440" bIns="45720" rtlCol="0" anchor="b"/>
          <a:lstStyle>
            <a:lvl1pPr algn="r">
              <a:defRPr sz="1200"/>
            </a:lvl1pPr>
          </a:lstStyle>
          <a:p>
            <a:fld id="{ABA7F18D-1FF8-4A38-9608-5CC64CDF1DCF}" type="slidenum">
              <a:rPr lang="en-US" smtClean="0"/>
              <a:t>‹#›</a:t>
            </a:fld>
            <a:endParaRPr lang="en-US"/>
          </a:p>
        </p:txBody>
      </p:sp>
    </p:spTree>
    <p:extLst>
      <p:ext uri="{BB962C8B-B14F-4D97-AF65-F5344CB8AC3E}">
        <p14:creationId xmlns:p14="http://schemas.microsoft.com/office/powerpoint/2010/main" val="299996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A7F18D-1FF8-4A38-9608-5CC64CDF1DC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AF0C55-EC48-43C6-A775-7229E3191C1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0B2FC0D-44AD-46ED-8905-1F8C03CB35FC}"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0C55-EC48-43C6-A775-7229E3191C1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F0C55-EC48-43C6-A775-7229E3191C1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0C55-EC48-43C6-A775-7229E3191C1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AF0C55-EC48-43C6-A775-7229E3191C1D}" type="datetimeFigureOut">
              <a:rPr lang="en-US" smtClean="0"/>
              <a:pPr/>
              <a:t>5/22/2020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FC0D-44AD-46ED-8905-1F8C03CB35FC}"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F0C55-EC48-43C6-A775-7229E3191C1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F0C55-EC48-43C6-A775-7229E3191C1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F0C55-EC48-43C6-A775-7229E3191C1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2AF0C55-EC48-43C6-A775-7229E3191C1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2FC0D-44AD-46ED-8905-1F8C03CB35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F0C55-EC48-43C6-A775-7229E3191C1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FC0D-44AD-46ED-8905-1F8C03CB35FC}"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2AF0C55-EC48-43C6-A775-7229E3191C1D}" type="datetimeFigureOut">
              <a:rPr lang="en-US" smtClean="0"/>
              <a:pPr/>
              <a:t>5/22/2020</a:t>
            </a:fld>
            <a:endParaRPr lang="en-US"/>
          </a:p>
        </p:txBody>
      </p:sp>
      <p:sp>
        <p:nvSpPr>
          <p:cNvPr id="7" name="Slide Number Placeholder 6"/>
          <p:cNvSpPr>
            <a:spLocks noGrp="1"/>
          </p:cNvSpPr>
          <p:nvPr>
            <p:ph type="sldNum" sz="quarter" idx="12"/>
          </p:nvPr>
        </p:nvSpPr>
        <p:spPr/>
        <p:txBody>
          <a:bodyPr/>
          <a:lstStyle/>
          <a:p>
            <a:fld id="{60B2FC0D-44AD-46ED-8905-1F8C03CB35FC}"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2AF0C55-EC48-43C6-A775-7229E3191C1D}" type="datetimeFigureOut">
              <a:rPr lang="en-US" smtClean="0"/>
              <a:pPr/>
              <a:t>5/22/2020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0B2FC0D-44AD-46ED-8905-1F8C03CB35FC}"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685800"/>
          </a:xfrm>
        </p:spPr>
        <p:txBody>
          <a:bodyPr>
            <a:noAutofit/>
          </a:bodyPr>
          <a:lstStyle/>
          <a:p>
            <a:r>
              <a:rPr lang="en-US" sz="1100" dirty="0" smtClean="0"/>
              <a:t>Redevelopment of an old Supermarket into a new Pharmacy and Restaurant</a:t>
            </a:r>
          </a:p>
          <a:p>
            <a:r>
              <a:rPr lang="en-US" sz="1100" dirty="0" err="1" smtClean="0"/>
              <a:t>wealthyville</a:t>
            </a:r>
            <a:r>
              <a:rPr lang="en-US" sz="1100" dirty="0" smtClean="0"/>
              <a:t>, NJ</a:t>
            </a:r>
            <a:endParaRPr lang="en-US" sz="1100" dirty="0"/>
          </a:p>
        </p:txBody>
      </p:sp>
      <p:sp>
        <p:nvSpPr>
          <p:cNvPr id="2" name="Title 1"/>
          <p:cNvSpPr>
            <a:spLocks noGrp="1"/>
          </p:cNvSpPr>
          <p:nvPr>
            <p:ph type="ctrTitle"/>
          </p:nvPr>
        </p:nvSpPr>
        <p:spPr/>
        <p:txBody>
          <a:bodyPr>
            <a:normAutofit/>
          </a:bodyPr>
          <a:lstStyle/>
          <a:p>
            <a:r>
              <a:rPr lang="en-US" sz="2400" b="1" dirty="0" smtClean="0"/>
              <a:t>Case Study</a:t>
            </a:r>
            <a:br>
              <a:rPr lang="en-US" sz="2400" b="1" dirty="0" smtClean="0"/>
            </a:br>
            <a:r>
              <a:rPr lang="en-US" sz="2400" b="1" dirty="0" smtClean="0"/>
              <a:t>AICPA Real Estate Conference 2011</a:t>
            </a:r>
            <a:endParaRPr lang="en-US" sz="2400" b="1" dirty="0"/>
          </a:p>
        </p:txBody>
      </p:sp>
      <p:sp>
        <p:nvSpPr>
          <p:cNvPr id="4" name="Oval 3"/>
          <p:cNvSpPr/>
          <p:nvPr/>
        </p:nvSpPr>
        <p:spPr>
          <a:xfrm>
            <a:off x="2971800" y="1143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5" name="Picture 1" descr="JEI letterhead"/>
          <p:cNvPicPr>
            <a:picLocks noChangeAspect="1" noChangeArrowheads="1"/>
          </p:cNvPicPr>
          <p:nvPr/>
        </p:nvPicPr>
        <p:blipFill>
          <a:blip r:embed="rId2" cstate="print"/>
          <a:srcRect r="12207"/>
          <a:stretch>
            <a:fillRect/>
          </a:stretch>
        </p:blipFill>
        <p:spPr bwMode="auto">
          <a:xfrm>
            <a:off x="381000" y="381000"/>
            <a:ext cx="8366933" cy="1676400"/>
          </a:xfrm>
          <a:prstGeom prst="rect">
            <a:avLst/>
          </a:prstGeom>
          <a:ln>
            <a:noFill/>
          </a:ln>
          <a:effectLst>
            <a:softEdge rad="112500"/>
          </a:effectLst>
        </p:spPr>
      </p:pic>
    </p:spTree>
    <p:extLst>
      <p:ext uri="{BB962C8B-B14F-4D97-AF65-F5344CB8AC3E}">
        <p14:creationId xmlns:p14="http://schemas.microsoft.com/office/powerpoint/2010/main" val="2518165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Economic Comparison</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45292965"/>
              </p:ext>
            </p:extLst>
          </p:nvPr>
        </p:nvGraphicFramePr>
        <p:xfrm>
          <a:off x="590550" y="1920081"/>
          <a:ext cx="3771900" cy="3886200"/>
        </p:xfrm>
        <a:graphic>
          <a:graphicData uri="http://schemas.openxmlformats.org/drawingml/2006/table">
            <a:tbl>
              <a:tblPr/>
              <a:tblGrid>
                <a:gridCol w="1359786"/>
                <a:gridCol w="684647"/>
                <a:gridCol w="789246"/>
                <a:gridCol w="938221"/>
              </a:tblGrid>
              <a:tr h="161925">
                <a:tc>
                  <a:txBody>
                    <a:bodyPr/>
                    <a:lstStyle/>
                    <a:p>
                      <a:pPr algn="l" fontAlgn="b"/>
                      <a:r>
                        <a:rPr lang="en-US" sz="1000" b="1" i="0" u="none" strike="noStrike" dirty="0">
                          <a:effectLst/>
                          <a:latin typeface="Arial"/>
                        </a:rPr>
                        <a:t> Existing Pro Forma </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485775">
                <a:tc>
                  <a:txBody>
                    <a:bodyPr/>
                    <a:lstStyle/>
                    <a:p>
                      <a:pPr algn="l" fontAlgn="b"/>
                      <a:r>
                        <a:rPr lang="en-US" sz="1000" b="1" i="0" u="none" strike="noStrike">
                          <a:effectLst/>
                          <a:latin typeface="Arial"/>
                        </a:rPr>
                        <a:t>Tenant</a:t>
                      </a:r>
                    </a:p>
                  </a:txBody>
                  <a:tcPr marL="0" marR="0" marT="0" marB="0" anchor="b">
                    <a:lnL>
                      <a:noFill/>
                    </a:lnL>
                    <a:lnR>
                      <a:noFill/>
                    </a:lnR>
                    <a:lnT>
                      <a:noFill/>
                    </a:lnT>
                    <a:lnB>
                      <a:noFill/>
                    </a:lnB>
                  </a:tcPr>
                </a:tc>
                <a:tc>
                  <a:txBody>
                    <a:bodyPr/>
                    <a:lstStyle/>
                    <a:p>
                      <a:pPr algn="l" fontAlgn="b"/>
                      <a:r>
                        <a:rPr lang="en-US" sz="1000" b="1" i="0" u="none" strike="noStrike">
                          <a:effectLst/>
                          <a:latin typeface="Arial"/>
                        </a:rPr>
                        <a:t> Space </a:t>
                      </a:r>
                    </a:p>
                  </a:txBody>
                  <a:tcPr marL="0" marR="0" marT="0" marB="0" anchor="b">
                    <a:lnL>
                      <a:noFill/>
                    </a:lnL>
                    <a:lnR>
                      <a:noFill/>
                    </a:lnR>
                    <a:lnT>
                      <a:noFill/>
                    </a:lnT>
                    <a:lnB>
                      <a:noFill/>
                    </a:lnB>
                  </a:tcPr>
                </a:tc>
                <a:tc>
                  <a:txBody>
                    <a:bodyPr/>
                    <a:lstStyle/>
                    <a:p>
                      <a:pPr algn="ctr" fontAlgn="b"/>
                      <a:r>
                        <a:rPr lang="en-US" sz="1000" b="1" i="0" u="none" strike="noStrike">
                          <a:effectLst/>
                          <a:latin typeface="Arial"/>
                        </a:rPr>
                        <a:t> Current NNN Rent PSF </a:t>
                      </a:r>
                    </a:p>
                  </a:txBody>
                  <a:tcPr marL="0" marR="0" marT="0" marB="0" anchor="b">
                    <a:lnL>
                      <a:noFill/>
                    </a:lnL>
                    <a:lnR>
                      <a:noFill/>
                    </a:lnR>
                    <a:lnT>
                      <a:noFill/>
                    </a:lnT>
                    <a:lnB>
                      <a:noFill/>
                    </a:lnB>
                  </a:tcPr>
                </a:tc>
                <a:tc>
                  <a:txBody>
                    <a:bodyPr/>
                    <a:lstStyle/>
                    <a:p>
                      <a:pPr algn="r" fontAlgn="b"/>
                      <a:r>
                        <a:rPr lang="en-US" sz="1000" b="1" i="0" u="none" strike="noStrike">
                          <a:effectLst/>
                          <a:latin typeface="Arial"/>
                        </a:rPr>
                        <a:t> Rent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Income</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Supermarket</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16,448.00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15.00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246,720.00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Restaurant</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3,363.00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27.58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92,764.00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Restaurant Expansion</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35.00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Ice Cream Store</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dirty="0">
                          <a:effectLst/>
                          <a:latin typeface="Arial"/>
                        </a:rPr>
                        <a:t>   1,107.00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a:rPr>
                        <a:t> $       35.46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39,258.00 </a:t>
                      </a:r>
                    </a:p>
                  </a:txBody>
                  <a:tcPr marL="0" marR="0" marT="0" marB="0" anchor="b">
                    <a:lnL>
                      <a:noFill/>
                    </a:lnL>
                    <a:lnR>
                      <a:noFill/>
                    </a:lnR>
                    <a:lnT>
                      <a:noFill/>
                    </a:lnT>
                    <a:lnB>
                      <a:noFill/>
                    </a:lnB>
                  </a:tcPr>
                </a:tc>
              </a:tr>
              <a:tr h="161925">
                <a:tc>
                  <a:txBody>
                    <a:bodyPr/>
                    <a:lstStyle/>
                    <a:p>
                      <a:pPr algn="r" fontAlgn="b"/>
                      <a:r>
                        <a:rPr lang="en-US" sz="1000" b="0" i="0" u="none" strike="noStrike">
                          <a:effectLst/>
                          <a:latin typeface="Arial"/>
                        </a:rPr>
                        <a:t>Total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20,918.00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Gross Income</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   378,742.00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Expenses</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0" i="0" u="none" strike="noStrike">
                          <a:effectLst/>
                          <a:latin typeface="Arial"/>
                        </a:rPr>
                        <a:t>Management</a:t>
                      </a:r>
                    </a:p>
                  </a:txBody>
                  <a:tcPr marL="0" marR="0" marT="0" marB="0" anchor="b">
                    <a:lnL>
                      <a:noFill/>
                    </a:lnL>
                    <a:lnR>
                      <a:noFill/>
                    </a:lnR>
                    <a:lnT>
                      <a:noFill/>
                    </a:lnT>
                    <a:lnB>
                      <a:noFill/>
                    </a:lnB>
                  </a:tcPr>
                </a:tc>
                <a:tc>
                  <a:txBody>
                    <a:bodyPr/>
                    <a:lstStyle/>
                    <a:p>
                      <a:pPr algn="r" fontAlgn="b"/>
                      <a:r>
                        <a:rPr lang="en-US" sz="1000" b="0" i="0" u="none" strike="noStrike">
                          <a:effectLst/>
                          <a:latin typeface="Arial"/>
                        </a:rPr>
                        <a:t>5%</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     18,937.10 </a:t>
                      </a:r>
                    </a:p>
                  </a:txBody>
                  <a:tcPr marL="0" marR="0" marT="0" marB="0" anchor="b">
                    <a:lnL>
                      <a:noFill/>
                    </a:lnL>
                    <a:lnR>
                      <a:noFill/>
                    </a:lnR>
                    <a:lnT>
                      <a:noFill/>
                    </a:lnT>
                    <a:lnB>
                      <a:noFill/>
                    </a:lnB>
                  </a:tcPr>
                </a:tc>
              </a:tr>
              <a:tr h="161925">
                <a:tc>
                  <a:txBody>
                    <a:bodyPr/>
                    <a:lstStyle/>
                    <a:p>
                      <a:pPr algn="l" fontAlgn="b"/>
                      <a:r>
                        <a:rPr lang="en-US" sz="1000" b="0" i="0" u="none" strike="noStrike">
                          <a:effectLst/>
                          <a:latin typeface="Arial"/>
                        </a:rPr>
                        <a:t>Structural Reserve</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0.10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       2,091.80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r" fontAlgn="b"/>
                      <a:r>
                        <a:rPr lang="en-US" sz="1000" b="1" i="0" u="none" strike="noStrike">
                          <a:effectLst/>
                          <a:latin typeface="Arial"/>
                        </a:rPr>
                        <a:t>Total   </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     21,028.90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gridSpan="2">
                  <a:txBody>
                    <a:bodyPr/>
                    <a:lstStyle/>
                    <a:p>
                      <a:pPr algn="l" fontAlgn="b"/>
                      <a:r>
                        <a:rPr lang="en-US" sz="1000" b="1" i="0" u="none" strike="noStrike">
                          <a:effectLst/>
                          <a:latin typeface="Arial"/>
                        </a:rPr>
                        <a:t>Net Operating Income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   357,713.10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Value - cap'd @</a:t>
                      </a:r>
                    </a:p>
                  </a:txBody>
                  <a:tcPr marL="0" marR="0" marT="0" marB="0" anchor="b">
                    <a:lnL>
                      <a:noFill/>
                    </a:lnL>
                    <a:lnR>
                      <a:noFill/>
                    </a:lnR>
                    <a:lnT>
                      <a:noFill/>
                    </a:lnT>
                    <a:lnB>
                      <a:noFill/>
                    </a:lnB>
                  </a:tcPr>
                </a:tc>
                <a:tc>
                  <a:txBody>
                    <a:bodyPr/>
                    <a:lstStyle/>
                    <a:p>
                      <a:pPr algn="r" fontAlgn="b"/>
                      <a:r>
                        <a:rPr lang="en-US" sz="1000" b="1" i="0" u="none" strike="noStrike">
                          <a:effectLst/>
                          <a:latin typeface="Arial"/>
                        </a:rPr>
                        <a:t>8%</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$4,471,413.75 </a:t>
                      </a:r>
                    </a:p>
                  </a:txBody>
                  <a:tcPr marL="0" marR="0" marT="0" marB="0" anchor="b">
                    <a:lnL>
                      <a:noFill/>
                    </a:lnL>
                    <a:lnR>
                      <a:noFill/>
                    </a:lnR>
                    <a:lnT>
                      <a:noFill/>
                    </a:lnT>
                    <a:lnB>
                      <a:noFill/>
                    </a:lnB>
                  </a:tcPr>
                </a:tc>
              </a:tr>
              <a:tr h="161925">
                <a:tc gridSpan="4">
                  <a:txBody>
                    <a:bodyPr/>
                    <a:lstStyle/>
                    <a:p>
                      <a:pPr algn="l" fontAlgn="b"/>
                      <a:r>
                        <a:rPr lang="en-US" sz="700" b="0" i="1" u="none" strike="noStrike" dirty="0">
                          <a:effectLst/>
                          <a:latin typeface="Arial"/>
                        </a:rPr>
                        <a:t>Note:  this assumes 100% occupancy and complete pass-through of all Operating 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44009151"/>
              </p:ext>
            </p:extLst>
          </p:nvPr>
        </p:nvGraphicFramePr>
        <p:xfrm>
          <a:off x="4749800" y="1920081"/>
          <a:ext cx="3835400" cy="3886200"/>
        </p:xfrm>
        <a:graphic>
          <a:graphicData uri="http://schemas.openxmlformats.org/drawingml/2006/table">
            <a:tbl>
              <a:tblPr/>
              <a:tblGrid>
                <a:gridCol w="1359824"/>
                <a:gridCol w="684666"/>
                <a:gridCol w="789268"/>
                <a:gridCol w="1001642"/>
              </a:tblGrid>
              <a:tr h="161925">
                <a:tc gridSpan="4">
                  <a:txBody>
                    <a:bodyPr/>
                    <a:lstStyle/>
                    <a:p>
                      <a:pPr algn="l" fontAlgn="b"/>
                      <a:r>
                        <a:rPr lang="en-US" sz="900" b="1" i="0" u="none" strike="noStrike" baseline="0" dirty="0">
                          <a:effectLst/>
                          <a:latin typeface="Arial"/>
                        </a:rPr>
                        <a:t> Stabilized Pro Forma, new </a:t>
                      </a:r>
                      <a:r>
                        <a:rPr lang="en-US" sz="900" b="1" i="0" u="none" strike="noStrike" baseline="0" dirty="0" smtClean="0">
                          <a:effectLst/>
                          <a:latin typeface="Arial"/>
                        </a:rPr>
                        <a:t>Pharmacy and Restaurant </a:t>
                      </a:r>
                      <a:r>
                        <a:rPr lang="en-US" sz="900" b="1" i="0" u="none" strike="noStrike" baseline="0" dirty="0">
                          <a:effectLst/>
                          <a:latin typeface="Arial"/>
                        </a:rPr>
                        <a:t>Expansion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485775">
                <a:tc>
                  <a:txBody>
                    <a:bodyPr/>
                    <a:lstStyle/>
                    <a:p>
                      <a:pPr algn="l" fontAlgn="b"/>
                      <a:r>
                        <a:rPr lang="en-US" sz="1000" b="1" i="0" u="none" strike="noStrike">
                          <a:effectLst/>
                          <a:latin typeface="Arial"/>
                        </a:rPr>
                        <a:t>Tenant</a:t>
                      </a:r>
                    </a:p>
                  </a:txBody>
                  <a:tcPr marL="0" marR="0" marT="0" marB="0" anchor="b">
                    <a:lnL>
                      <a:noFill/>
                    </a:lnL>
                    <a:lnR>
                      <a:noFill/>
                    </a:lnR>
                    <a:lnT>
                      <a:noFill/>
                    </a:lnT>
                    <a:lnB>
                      <a:noFill/>
                    </a:lnB>
                  </a:tcPr>
                </a:tc>
                <a:tc>
                  <a:txBody>
                    <a:bodyPr/>
                    <a:lstStyle/>
                    <a:p>
                      <a:pPr algn="l" fontAlgn="b"/>
                      <a:r>
                        <a:rPr lang="en-US" sz="1000" b="1" i="0" u="none" strike="noStrike">
                          <a:effectLst/>
                          <a:latin typeface="Arial"/>
                        </a:rPr>
                        <a:t> Space </a:t>
                      </a:r>
                    </a:p>
                  </a:txBody>
                  <a:tcPr marL="0" marR="0" marT="0" marB="0" anchor="b">
                    <a:lnL>
                      <a:noFill/>
                    </a:lnL>
                    <a:lnR>
                      <a:noFill/>
                    </a:lnR>
                    <a:lnT>
                      <a:noFill/>
                    </a:lnT>
                    <a:lnB>
                      <a:noFill/>
                    </a:lnB>
                  </a:tcPr>
                </a:tc>
                <a:tc>
                  <a:txBody>
                    <a:bodyPr/>
                    <a:lstStyle/>
                    <a:p>
                      <a:pPr algn="ctr" fontAlgn="b"/>
                      <a:r>
                        <a:rPr lang="en-US" sz="1000" b="1" i="0" u="none" strike="noStrike" dirty="0">
                          <a:effectLst/>
                          <a:latin typeface="Arial"/>
                        </a:rPr>
                        <a:t> Current NNN Rent PSF </a:t>
                      </a:r>
                    </a:p>
                  </a:txBody>
                  <a:tcPr marL="0" marR="0" marT="0" marB="0" anchor="b">
                    <a:lnL>
                      <a:noFill/>
                    </a:lnL>
                    <a:lnR>
                      <a:noFill/>
                    </a:lnR>
                    <a:lnT>
                      <a:noFill/>
                    </a:lnT>
                    <a:lnB>
                      <a:noFill/>
                    </a:lnB>
                  </a:tcPr>
                </a:tc>
                <a:tc>
                  <a:txBody>
                    <a:bodyPr/>
                    <a:lstStyle/>
                    <a:p>
                      <a:pPr algn="r" fontAlgn="b"/>
                      <a:r>
                        <a:rPr lang="en-US" sz="1000" b="1" i="0" u="none" strike="noStrike">
                          <a:effectLst/>
                          <a:latin typeface="Arial"/>
                        </a:rPr>
                        <a:t> Rent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Income</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Pharmacy</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12,800.00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35.00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448,000.00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Restaurant</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3,363.00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27.58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92,764.00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Restaurant</a:t>
                      </a:r>
                      <a:r>
                        <a:rPr lang="en-US" sz="1000" b="0" i="0" u="none" strike="noStrike" baseline="0" dirty="0" smtClean="0">
                          <a:effectLst/>
                          <a:latin typeface="Arial"/>
                        </a:rPr>
                        <a:t> Expansion</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2,000.00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35.00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70,000.00 </a:t>
                      </a:r>
                    </a:p>
                  </a:txBody>
                  <a:tcPr marL="0" marR="0" marT="0" marB="0" anchor="b">
                    <a:lnL>
                      <a:noFill/>
                    </a:lnL>
                    <a:lnR>
                      <a:noFill/>
                    </a:lnR>
                    <a:lnT>
                      <a:noFill/>
                    </a:lnT>
                    <a:lnB>
                      <a:noFill/>
                    </a:lnB>
                  </a:tcPr>
                </a:tc>
              </a:tr>
              <a:tr h="161925">
                <a:tc>
                  <a:txBody>
                    <a:bodyPr/>
                    <a:lstStyle/>
                    <a:p>
                      <a:pPr algn="l" fontAlgn="b"/>
                      <a:r>
                        <a:rPr lang="en-US" sz="1000" b="0" i="0" u="none" strike="noStrike" dirty="0" smtClean="0">
                          <a:effectLst/>
                          <a:latin typeface="Arial"/>
                        </a:rPr>
                        <a:t>Ice Cream Store</a:t>
                      </a:r>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1,107.00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a:rPr>
                        <a:t> $       35.46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39,258.00 </a:t>
                      </a:r>
                    </a:p>
                  </a:txBody>
                  <a:tcPr marL="0" marR="0" marT="0" marB="0" anchor="b">
                    <a:lnL>
                      <a:noFill/>
                    </a:lnL>
                    <a:lnR>
                      <a:noFill/>
                    </a:lnR>
                    <a:lnT>
                      <a:noFill/>
                    </a:lnT>
                    <a:lnB>
                      <a:noFill/>
                    </a:lnB>
                  </a:tcPr>
                </a:tc>
              </a:tr>
              <a:tr h="161925">
                <a:tc>
                  <a:txBody>
                    <a:bodyPr/>
                    <a:lstStyle/>
                    <a:p>
                      <a:pPr algn="r" fontAlgn="b"/>
                      <a:r>
                        <a:rPr lang="en-US" sz="1000" b="0" i="0" u="none" strike="noStrike">
                          <a:effectLst/>
                          <a:latin typeface="Arial"/>
                        </a:rPr>
                        <a:t>Total   </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19,270.00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Gross Income</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     650,022.00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Expenses</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0" i="0" u="none" strike="noStrike">
                          <a:effectLst/>
                          <a:latin typeface="Arial"/>
                        </a:rPr>
                        <a:t>Management</a:t>
                      </a:r>
                    </a:p>
                  </a:txBody>
                  <a:tcPr marL="0" marR="0" marT="0" marB="0" anchor="b">
                    <a:lnL>
                      <a:noFill/>
                    </a:lnL>
                    <a:lnR>
                      <a:noFill/>
                    </a:lnR>
                    <a:lnT>
                      <a:noFill/>
                    </a:lnT>
                    <a:lnB>
                      <a:noFill/>
                    </a:lnB>
                  </a:tcPr>
                </a:tc>
                <a:tc>
                  <a:txBody>
                    <a:bodyPr/>
                    <a:lstStyle/>
                    <a:p>
                      <a:pPr algn="r" fontAlgn="b"/>
                      <a:r>
                        <a:rPr lang="en-US" sz="1000" b="0" i="0" u="none" strike="noStrike">
                          <a:effectLst/>
                          <a:latin typeface="Arial"/>
                        </a:rPr>
                        <a:t>5%</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       32,501.10 </a:t>
                      </a:r>
                    </a:p>
                  </a:txBody>
                  <a:tcPr marL="0" marR="0" marT="0" marB="0" anchor="b">
                    <a:lnL>
                      <a:noFill/>
                    </a:lnL>
                    <a:lnR>
                      <a:noFill/>
                    </a:lnR>
                    <a:lnT>
                      <a:noFill/>
                    </a:lnT>
                    <a:lnB>
                      <a:noFill/>
                    </a:lnB>
                  </a:tcPr>
                </a:tc>
              </a:tr>
              <a:tr h="161925">
                <a:tc>
                  <a:txBody>
                    <a:bodyPr/>
                    <a:lstStyle/>
                    <a:p>
                      <a:pPr algn="l" fontAlgn="b"/>
                      <a:r>
                        <a:rPr lang="en-US" sz="1000" b="0" i="0" u="none" strike="noStrike">
                          <a:effectLst/>
                          <a:latin typeface="Arial"/>
                        </a:rPr>
                        <a:t>Structural Reserve</a:t>
                      </a:r>
                    </a:p>
                  </a:txBody>
                  <a:tcPr marL="0" marR="0" marT="0" marB="0" anchor="b">
                    <a:lnL>
                      <a:noFill/>
                    </a:lnL>
                    <a:lnR>
                      <a:noFill/>
                    </a:lnR>
                    <a:lnT>
                      <a:noFill/>
                    </a:lnT>
                    <a:lnB>
                      <a:noFill/>
                    </a:lnB>
                  </a:tcPr>
                </a:tc>
                <a:tc>
                  <a:txBody>
                    <a:bodyPr/>
                    <a:lstStyle/>
                    <a:p>
                      <a:pPr algn="l" fontAlgn="b"/>
                      <a:r>
                        <a:rPr lang="en-US" sz="1000" b="0" i="0" u="none" strike="noStrike">
                          <a:effectLst/>
                          <a:latin typeface="Arial"/>
                        </a:rPr>
                        <a:t> $      0.10 </a:t>
                      </a: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r>
                        <a:rPr lang="en-US" sz="1000" b="0" i="0" u="none" strike="noStrike">
                          <a:effectLst/>
                          <a:latin typeface="Arial"/>
                        </a:rPr>
                        <a:t> $        1,927.00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r" fontAlgn="b"/>
                      <a:r>
                        <a:rPr lang="en-US" sz="1000" b="1" i="0" u="none" strike="noStrike">
                          <a:effectLst/>
                          <a:latin typeface="Arial"/>
                        </a:rPr>
                        <a:t>Total   </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       34,428.10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gridSpan="2">
                  <a:txBody>
                    <a:bodyPr/>
                    <a:lstStyle/>
                    <a:p>
                      <a:pPr algn="l" fontAlgn="b"/>
                      <a:r>
                        <a:rPr lang="en-US" sz="1000" b="1" i="0" u="none" strike="noStrike">
                          <a:effectLst/>
                          <a:latin typeface="Arial"/>
                        </a:rPr>
                        <a:t>Net Operating Income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dirty="0">
                          <a:effectLst/>
                          <a:latin typeface="Arial"/>
                        </a:rPr>
                        <a:t> $     615,593.90 </a:t>
                      </a:r>
                    </a:p>
                  </a:txBody>
                  <a:tcPr marL="0" marR="0" marT="0" marB="0" anchor="b">
                    <a:lnL>
                      <a:noFill/>
                    </a:lnL>
                    <a:lnR>
                      <a:noFill/>
                    </a:lnR>
                    <a:lnT>
                      <a:noFill/>
                    </a:lnT>
                    <a:lnB>
                      <a:noFill/>
                    </a:lnB>
                  </a:tcPr>
                </a:tc>
              </a:tr>
              <a:tr h="16192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61925">
                <a:tc>
                  <a:txBody>
                    <a:bodyPr/>
                    <a:lstStyle/>
                    <a:p>
                      <a:pPr algn="l" fontAlgn="b"/>
                      <a:r>
                        <a:rPr lang="en-US" sz="1000" b="1" i="0" u="none" strike="noStrike">
                          <a:effectLst/>
                          <a:latin typeface="Arial"/>
                        </a:rPr>
                        <a:t>Value cap'd @</a:t>
                      </a:r>
                    </a:p>
                  </a:txBody>
                  <a:tcPr marL="0" marR="0" marT="0" marB="0" anchor="b">
                    <a:lnL>
                      <a:noFill/>
                    </a:lnL>
                    <a:lnR>
                      <a:noFill/>
                    </a:lnR>
                    <a:lnT>
                      <a:noFill/>
                    </a:lnT>
                    <a:lnB>
                      <a:noFill/>
                    </a:lnB>
                  </a:tcPr>
                </a:tc>
                <a:tc>
                  <a:txBody>
                    <a:bodyPr/>
                    <a:lstStyle/>
                    <a:p>
                      <a:pPr algn="r" fontAlgn="b"/>
                      <a:r>
                        <a:rPr lang="en-US" sz="1000" b="1" i="0" u="none" strike="noStrike">
                          <a:effectLst/>
                          <a:latin typeface="Arial"/>
                        </a:rPr>
                        <a:t>6%</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000" b="1" i="0" u="none" strike="noStrike">
                          <a:effectLst/>
                          <a:latin typeface="Arial"/>
                        </a:rPr>
                        <a:t> $10,259,898.33 </a:t>
                      </a:r>
                    </a:p>
                  </a:txBody>
                  <a:tcPr marL="0" marR="0" marT="0" marB="0" anchor="b">
                    <a:lnL>
                      <a:noFill/>
                    </a:lnL>
                    <a:lnR>
                      <a:noFill/>
                    </a:lnR>
                    <a:lnT>
                      <a:noFill/>
                    </a:lnT>
                    <a:lnB>
                      <a:noFill/>
                    </a:lnB>
                  </a:tcPr>
                </a:tc>
              </a:tr>
              <a:tr h="161925">
                <a:tc gridSpan="4">
                  <a:txBody>
                    <a:bodyPr/>
                    <a:lstStyle/>
                    <a:p>
                      <a:pPr algn="l" fontAlgn="b"/>
                      <a:r>
                        <a:rPr lang="en-US" sz="700" b="0" i="1" u="none" strike="noStrike" dirty="0">
                          <a:effectLst/>
                          <a:latin typeface="Arial"/>
                        </a:rPr>
                        <a:t>Note:  this assumes 100% occupancy and complete pass-through of all Operating 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Rectangle 1"/>
          <p:cNvSpPr/>
          <p:nvPr/>
        </p:nvSpPr>
        <p:spPr>
          <a:xfrm>
            <a:off x="5432386" y="3493215"/>
            <a:ext cx="219932" cy="246221"/>
          </a:xfrm>
          <a:prstGeom prst="rect">
            <a:avLst/>
          </a:prstGeom>
        </p:spPr>
        <p:txBody>
          <a:bodyPr wrap="none">
            <a:spAutoFit/>
          </a:bodyPr>
          <a:lstStyle/>
          <a:p>
            <a:r>
              <a:rPr lang="en-US" sz="1000" dirty="0" smtClean="0">
                <a:solidFill>
                  <a:prstClr val="black"/>
                </a:solidFill>
                <a:latin typeface="Arial"/>
              </a:rPr>
              <a:t> </a:t>
            </a:r>
            <a:endParaRPr lang="en-US" dirty="0"/>
          </a:p>
        </p:txBody>
      </p:sp>
    </p:spTree>
    <p:extLst>
      <p:ext uri="{BB962C8B-B14F-4D97-AF65-F5344CB8AC3E}">
        <p14:creationId xmlns:p14="http://schemas.microsoft.com/office/powerpoint/2010/main" val="97000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leasing plan</a:t>
            </a:r>
            <a:endParaRPr lang="en-US" dirty="0"/>
          </a:p>
        </p:txBody>
      </p:sp>
      <p:pic>
        <p:nvPicPr>
          <p:cNvPr id="921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5795" t="8711" r="593" b="5917"/>
          <a:stretch>
            <a:fillRect/>
          </a:stretch>
        </p:blipFill>
        <p:spPr bwMode="auto">
          <a:xfrm>
            <a:off x="1295400" y="1752600"/>
            <a:ext cx="6477000" cy="480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80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Redevelopment budget</a:t>
            </a:r>
            <a:br>
              <a:rPr lang="en-US" dirty="0" smtClean="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7136968"/>
              </p:ext>
            </p:extLst>
          </p:nvPr>
        </p:nvGraphicFramePr>
        <p:xfrm>
          <a:off x="2133600" y="1447800"/>
          <a:ext cx="4876799" cy="5349240"/>
        </p:xfrm>
        <a:graphic>
          <a:graphicData uri="http://schemas.openxmlformats.org/drawingml/2006/table">
            <a:tbl>
              <a:tblPr>
                <a:tableStyleId>{5C22544A-7EE6-4342-B048-85BDC9FD1C3A}</a:tableStyleId>
              </a:tblPr>
              <a:tblGrid>
                <a:gridCol w="1446182"/>
                <a:gridCol w="611218"/>
                <a:gridCol w="453456"/>
                <a:gridCol w="757101"/>
                <a:gridCol w="1608842"/>
              </a:tblGrid>
              <a:tr h="133030">
                <a:tc>
                  <a:txBody>
                    <a:bodyPr/>
                    <a:lstStyle/>
                    <a:p>
                      <a:pPr algn="l" fontAlgn="b"/>
                      <a:r>
                        <a:rPr lang="en-US" sz="900" u="none" strike="noStrike" dirty="0">
                          <a:effectLst/>
                        </a:rPr>
                        <a:t>Development Budget</a:t>
                      </a:r>
                      <a:endParaRPr lang="en-US" sz="900" b="1"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3030">
                <a:tc>
                  <a:txBody>
                    <a:bodyPr/>
                    <a:lstStyle/>
                    <a:p>
                      <a:pPr algn="r" fontAlgn="b"/>
                      <a:r>
                        <a:rPr lang="en-US" sz="900" u="none" strike="noStrike">
                          <a:effectLst/>
                        </a:rPr>
                        <a:t>8/29/2011 13:20</a:t>
                      </a:r>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3030">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3030">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Current Budget Numbers </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 </a:t>
                      </a:r>
                      <a:endParaRPr lang="en-US" sz="900" b="0" i="0" u="none" strike="noStrike">
                        <a:effectLst/>
                        <a:latin typeface="Arial"/>
                      </a:endParaRPr>
                    </a:p>
                  </a:txBody>
                  <a:tcPr marL="0" marR="0" marT="0" marB="0" anchor="b"/>
                </a:tc>
                <a:tc>
                  <a:txBody>
                    <a:bodyPr/>
                    <a:lstStyle/>
                    <a:p>
                      <a:pPr algn="l" fontAlgn="b"/>
                      <a:r>
                        <a:rPr lang="en-US" sz="900" u="none" strike="noStrike">
                          <a:effectLst/>
                        </a:rPr>
                        <a:t> </a:t>
                      </a:r>
                      <a:endParaRPr lang="en-US" sz="900" b="1" i="0" u="none" strike="noStrike">
                        <a:effectLst/>
                        <a:latin typeface="Arial"/>
                      </a:endParaRPr>
                    </a:p>
                  </a:txBody>
                  <a:tcPr marL="0" marR="0" marT="0" marB="0" anchor="b"/>
                </a:tc>
                <a:tc>
                  <a:txBody>
                    <a:bodyPr/>
                    <a:lstStyle/>
                    <a:p>
                      <a:pPr algn="l" fontAlgn="b"/>
                      <a:r>
                        <a:rPr lang="en-US" sz="900" u="none" strike="noStrike">
                          <a:effectLst/>
                        </a:rPr>
                        <a:t> </a:t>
                      </a:r>
                      <a:endParaRPr lang="en-US" sz="900" b="1" i="0" u="none" strike="noStrike">
                        <a:effectLst/>
                        <a:latin typeface="Arial"/>
                      </a:endParaRPr>
                    </a:p>
                  </a:txBody>
                  <a:tcPr marL="0" marR="0" marT="0" marB="0" anchor="b"/>
                </a:tc>
                <a:tc>
                  <a:txBody>
                    <a:bodyPr/>
                    <a:lstStyle/>
                    <a:p>
                      <a:pPr algn="l" fontAlgn="b"/>
                      <a:r>
                        <a:rPr lang="en-US" sz="900" u="none" strike="noStrike">
                          <a:effectLst/>
                        </a:rPr>
                        <a:t> </a:t>
                      </a:r>
                      <a:endParaRPr lang="en-US" sz="900" b="1" i="0" u="none" strike="noStrike">
                        <a:effectLst/>
                        <a:latin typeface="Arial"/>
                      </a:endParaRPr>
                    </a:p>
                  </a:txBody>
                  <a:tcPr marL="0" marR="0" marT="0" marB="0" anchor="b"/>
                </a:tc>
                <a:tc>
                  <a:txBody>
                    <a:bodyPr/>
                    <a:lstStyle/>
                    <a:p>
                      <a:pPr algn="r" fontAlgn="b"/>
                      <a:r>
                        <a:rPr lang="en-US" sz="900" u="none" strike="noStrike">
                          <a:effectLst/>
                        </a:rPr>
                        <a:t>8/1/2011</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Soft Costs</a:t>
                      </a:r>
                      <a:endParaRPr lang="en-US" sz="900" b="0"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Architecture</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20,000 </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Structural Engineer</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10,000 </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Civil Engineer</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30,000 </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Mechanical Engineer</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10,000 </a:t>
                      </a:r>
                      <a:endParaRPr lang="en-US" sz="900" b="0" i="0" u="none" strike="noStrike">
                        <a:effectLst/>
                        <a:latin typeface="Arial"/>
                      </a:endParaRPr>
                    </a:p>
                  </a:txBody>
                  <a:tcPr marL="0" marR="0" marT="0" marB="0" anchor="b"/>
                </a:tc>
              </a:tr>
              <a:tr h="133030">
                <a:tc>
                  <a:txBody>
                    <a:bodyPr/>
                    <a:lstStyle/>
                    <a:p>
                      <a:pPr algn="l" fontAlgn="b"/>
                      <a:r>
                        <a:rPr lang="en-US" sz="900" u="none" strike="noStrike">
                          <a:effectLst/>
                        </a:rPr>
                        <a:t>Land Use Attorney</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15,000 </a:t>
                      </a:r>
                      <a:endParaRPr lang="en-US" sz="900" b="0" i="0" u="none" strike="noStrike">
                        <a:effectLst/>
                        <a:latin typeface="Arial"/>
                      </a:endParaRPr>
                    </a:p>
                  </a:txBody>
                  <a:tcPr marL="0" marR="0" marT="0" marB="0" anchor="b"/>
                </a:tc>
              </a:tr>
              <a:tr h="133030">
                <a:tc>
                  <a:txBody>
                    <a:bodyPr/>
                    <a:lstStyle/>
                    <a:p>
                      <a:pPr algn="l" fontAlgn="b"/>
                      <a:r>
                        <a:rPr lang="en-US" sz="900" u="none" strike="noStrike" dirty="0">
                          <a:effectLst/>
                        </a:rPr>
                        <a:t>Lease Attorney - </a:t>
                      </a:r>
                      <a:r>
                        <a:rPr lang="en-US" sz="900" u="none" strike="noStrike" dirty="0" smtClean="0">
                          <a:effectLst/>
                        </a:rPr>
                        <a:t>Pharmacy</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a:effectLst/>
                        </a:rPr>
                        <a:t> $                            125,000 </a:t>
                      </a:r>
                      <a:endParaRPr lang="en-US" sz="900" b="0" i="0" u="none" strike="noStrike">
                        <a:effectLst/>
                        <a:latin typeface="Arial"/>
                      </a:endParaRPr>
                    </a:p>
                  </a:txBody>
                  <a:tcPr marL="0" marR="0" marT="0" marB="0" anchor="b"/>
                </a:tc>
              </a:tr>
              <a:tr h="240120">
                <a:tc>
                  <a:txBody>
                    <a:bodyPr/>
                    <a:lstStyle/>
                    <a:p>
                      <a:pPr algn="l" fontAlgn="b"/>
                      <a:r>
                        <a:rPr lang="en-US" sz="900" u="none" strike="noStrike" dirty="0">
                          <a:effectLst/>
                        </a:rPr>
                        <a:t>Lease Attorney - </a:t>
                      </a:r>
                      <a:r>
                        <a:rPr lang="en-US" sz="900" u="none" strike="noStrike" dirty="0" smtClean="0">
                          <a:effectLst/>
                        </a:rPr>
                        <a:t>Restaurant</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15,000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dirty="0">
                          <a:effectLst/>
                        </a:rPr>
                        <a:t>Leasing Commission</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263,000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488,000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Contingency @</a:t>
                      </a:r>
                      <a:endParaRPr lang="en-US" sz="900" b="0" i="0" u="none" strike="noStrike">
                        <a:effectLst/>
                        <a:latin typeface="Arial"/>
                      </a:endParaRPr>
                    </a:p>
                  </a:txBody>
                  <a:tcPr marL="0" marR="0" marT="0" marB="0" anchor="b"/>
                </a:tc>
                <a:tc>
                  <a:txBody>
                    <a:bodyPr/>
                    <a:lstStyle/>
                    <a:p>
                      <a:pPr algn="r" fontAlgn="b"/>
                      <a:r>
                        <a:rPr lang="en-US" sz="900" u="none" strike="noStrike" dirty="0">
                          <a:effectLst/>
                        </a:rPr>
                        <a:t>5%</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24,400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512,400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Hard Costs</a:t>
                      </a:r>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ctr" fontAlgn="b"/>
                      <a:endParaRPr lang="en-US" sz="900" b="0" i="0" u="none" strike="noStrike" dirty="0">
                        <a:effectLst/>
                        <a:latin typeface="Arial"/>
                      </a:endParaRPr>
                    </a:p>
                  </a:txBody>
                  <a:tcPr marL="0" marR="0" marT="0" marB="0" anchor="b"/>
                </a:tc>
              </a:tr>
              <a:tr h="133030">
                <a:tc>
                  <a:txBody>
                    <a:bodyPr/>
                    <a:lstStyle/>
                    <a:p>
                      <a:pPr algn="l" fontAlgn="b"/>
                      <a:r>
                        <a:rPr lang="en-US" sz="900" u="none" strike="noStrike" dirty="0">
                          <a:effectLst/>
                        </a:rPr>
                        <a:t>Branch Proposal*</a:t>
                      </a:r>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382,925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Demising Wall</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37,740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Utilities</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ctr" fontAlgn="b"/>
                      <a:r>
                        <a:rPr lang="en-US" sz="900" u="none" strike="noStrike" dirty="0">
                          <a:effectLst/>
                        </a:rPr>
                        <a:t> $                              30,000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Storefront Allowance</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ctr" fontAlgn="b"/>
                      <a:r>
                        <a:rPr lang="en-US" sz="900" u="none" strike="noStrike" dirty="0">
                          <a:effectLst/>
                        </a:rPr>
                        <a:t> $                              30,000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Seal Coat and Stripe Lot</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ctr" fontAlgn="b"/>
                      <a:r>
                        <a:rPr lang="en-US" sz="900" u="none" strike="noStrike" dirty="0">
                          <a:effectLst/>
                        </a:rPr>
                        <a:t> $                              20,000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ctr" fontAlgn="b"/>
                      <a:r>
                        <a:rPr lang="en-US" sz="900" u="none" strike="noStrike" dirty="0">
                          <a:effectLst/>
                        </a:rPr>
                        <a:t> $                            500,665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Contingency @</a:t>
                      </a:r>
                      <a:endParaRPr lang="en-US" sz="900" b="0" i="0" u="none" strike="noStrike">
                        <a:effectLst/>
                        <a:latin typeface="Arial"/>
                      </a:endParaRPr>
                    </a:p>
                  </a:txBody>
                  <a:tcPr marL="0" marR="0" marT="0" marB="0" anchor="b"/>
                </a:tc>
                <a:tc>
                  <a:txBody>
                    <a:bodyPr/>
                    <a:lstStyle/>
                    <a:p>
                      <a:pPr algn="r" fontAlgn="b"/>
                      <a:r>
                        <a:rPr lang="en-US" sz="900" u="none" strike="noStrike">
                          <a:effectLst/>
                        </a:rPr>
                        <a:t>10%</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50,067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550,732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Development Fee</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50,000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Total</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ctr" fontAlgn="b"/>
                      <a:r>
                        <a:rPr lang="en-US" sz="900" u="none" strike="noStrike" dirty="0">
                          <a:effectLst/>
                        </a:rPr>
                        <a:t> $                          1,113,132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Land</a:t>
                      </a:r>
                      <a:endParaRPr lang="en-US" sz="900" b="0" i="0" u="none" strike="noStrike">
                        <a:effectLst/>
                        <a:latin typeface="Arial"/>
                      </a:endParaRPr>
                    </a:p>
                  </a:txBody>
                  <a:tcPr marL="0" marR="0" marT="0" marB="0" anchor="b"/>
                </a:tc>
                <a:tc>
                  <a:txBody>
                    <a:bodyPr/>
                    <a:lstStyle/>
                    <a:p>
                      <a:pPr algn="r" fontAlgn="b"/>
                      <a:r>
                        <a:rPr lang="en-US" sz="900" u="none" strike="noStrike">
                          <a:effectLst/>
                        </a:rPr>
                        <a:t>3</a:t>
                      </a:r>
                      <a:endParaRPr lang="en-US" sz="900" b="0" i="0" u="none" strike="noStrike">
                        <a:effectLst/>
                        <a:latin typeface="Arial"/>
                      </a:endParaRPr>
                    </a:p>
                  </a:txBody>
                  <a:tcPr marL="0" marR="0" marT="0" marB="0" anchor="b"/>
                </a:tc>
                <a:tc>
                  <a:txBody>
                    <a:bodyPr/>
                    <a:lstStyle/>
                    <a:p>
                      <a:pPr algn="l" fontAlgn="b"/>
                      <a:r>
                        <a:rPr lang="en-US" sz="900" u="none" strike="noStrike">
                          <a:effectLst/>
                        </a:rPr>
                        <a:t>acres @</a:t>
                      </a:r>
                      <a:endParaRPr lang="en-US" sz="900" b="0" i="0" u="none" strike="noStrike">
                        <a:effectLst/>
                        <a:latin typeface="Arial"/>
                      </a:endParaRPr>
                    </a:p>
                  </a:txBody>
                  <a:tcPr marL="0" marR="0" marT="0" marB="0" anchor="b"/>
                </a:tc>
                <a:tc>
                  <a:txBody>
                    <a:bodyPr/>
                    <a:lstStyle/>
                    <a:p>
                      <a:pPr algn="l" fontAlgn="b"/>
                      <a:r>
                        <a:rPr lang="en-US" sz="900" u="none" strike="noStrike">
                          <a:effectLst/>
                        </a:rPr>
                        <a:t> $  1,000,000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3,000,000 </a:t>
                      </a:r>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Building</a:t>
                      </a:r>
                      <a:endParaRPr lang="en-US" sz="900" b="0" i="0" u="none" strike="noStrike">
                        <a:effectLst/>
                        <a:latin typeface="Arial"/>
                      </a:endParaRPr>
                    </a:p>
                  </a:txBody>
                  <a:tcPr marL="0" marR="0" marT="0" marB="0" anchor="b"/>
                </a:tc>
                <a:tc>
                  <a:txBody>
                    <a:bodyPr/>
                    <a:lstStyle/>
                    <a:p>
                      <a:pPr algn="r" fontAlgn="b"/>
                      <a:r>
                        <a:rPr lang="en-US" sz="900" u="none" strike="noStrike">
                          <a:effectLst/>
                        </a:rPr>
                        <a:t>21000</a:t>
                      </a:r>
                      <a:endParaRPr lang="en-US" sz="900" b="0" i="0" u="none" strike="noStrike">
                        <a:effectLst/>
                        <a:latin typeface="Arial"/>
                      </a:endParaRPr>
                    </a:p>
                  </a:txBody>
                  <a:tcPr marL="0" marR="0" marT="0" marB="0" anchor="b"/>
                </a:tc>
                <a:tc>
                  <a:txBody>
                    <a:bodyPr/>
                    <a:lstStyle/>
                    <a:p>
                      <a:pPr algn="l" fontAlgn="b"/>
                      <a:r>
                        <a:rPr lang="en-US" sz="900" u="none" strike="noStrike">
                          <a:effectLst/>
                        </a:rPr>
                        <a:t>sf @ </a:t>
                      </a:r>
                      <a:endParaRPr lang="en-US" sz="900" b="0" i="0" u="none" strike="noStrike">
                        <a:effectLst/>
                        <a:latin typeface="Arial"/>
                      </a:endParaRPr>
                    </a:p>
                  </a:txBody>
                  <a:tcPr marL="0" marR="0" marT="0" marB="0" anchor="b"/>
                </a:tc>
                <a:tc>
                  <a:txBody>
                    <a:bodyPr/>
                    <a:lstStyle/>
                    <a:p>
                      <a:pPr algn="l" fontAlgn="b"/>
                      <a:r>
                        <a:rPr lang="en-US" sz="900" u="none" strike="noStrike">
                          <a:effectLst/>
                        </a:rPr>
                        <a:t> $            50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1,050,000 </a:t>
                      </a:r>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3030">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3030">
                <a:tc>
                  <a:txBody>
                    <a:bodyPr/>
                    <a:lstStyle/>
                    <a:p>
                      <a:pPr algn="l" fontAlgn="b"/>
                      <a:r>
                        <a:rPr lang="en-US" sz="900" u="none" strike="noStrike">
                          <a:effectLst/>
                        </a:rPr>
                        <a:t>Total Investment</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r>
                        <a:rPr lang="en-US" sz="900" u="none" strike="noStrike" dirty="0">
                          <a:effectLst/>
                        </a:rPr>
                        <a:t> $                          5,163,132 </a:t>
                      </a:r>
                      <a:endParaRPr lang="en-US" sz="900" b="1" i="0" u="none" strike="noStrike" dirty="0">
                        <a:effectLst/>
                        <a:latin typeface="Arial"/>
                      </a:endParaRPr>
                    </a:p>
                  </a:txBody>
                  <a:tcPr marL="0" marR="0" marT="0" marB="0" anchor="b"/>
                </a:tc>
              </a:tr>
            </a:tbl>
          </a:graphicData>
        </a:graphic>
      </p:graphicFrame>
    </p:spTree>
    <p:extLst>
      <p:ext uri="{BB962C8B-B14F-4D97-AF65-F5344CB8AC3E}">
        <p14:creationId xmlns:p14="http://schemas.microsoft.com/office/powerpoint/2010/main" val="3006571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21548"/>
              </p:ext>
            </p:extLst>
          </p:nvPr>
        </p:nvGraphicFramePr>
        <p:xfrm>
          <a:off x="3581399" y="381000"/>
          <a:ext cx="5257800" cy="5943604"/>
        </p:xfrm>
        <a:graphic>
          <a:graphicData uri="http://schemas.openxmlformats.org/drawingml/2006/table">
            <a:tbl>
              <a:tblPr>
                <a:tableStyleId>{5C22544A-7EE6-4342-B048-85BDC9FD1C3A}</a:tableStyleId>
              </a:tblPr>
              <a:tblGrid>
                <a:gridCol w="2493116"/>
                <a:gridCol w="735433"/>
                <a:gridCol w="1103151"/>
                <a:gridCol w="926100"/>
              </a:tblGrid>
              <a:tr h="137505">
                <a:tc>
                  <a:txBody>
                    <a:bodyPr/>
                    <a:lstStyle/>
                    <a:p>
                      <a:pPr algn="l" fontAlgn="b"/>
                      <a:r>
                        <a:rPr lang="en-US" sz="900" u="none" strike="noStrike">
                          <a:effectLst/>
                        </a:rPr>
                        <a:t> Stabilized Pro Forma </a:t>
                      </a:r>
                      <a:endParaRPr lang="en-US" sz="900" b="1" i="0" u="none" strike="noStrike">
                        <a:effectLst/>
                        <a:latin typeface="Arial"/>
                      </a:endParaRPr>
                    </a:p>
                  </a:txBody>
                  <a:tcPr marL="0" marR="0" marT="0" marB="0" anchor="b"/>
                </a:tc>
                <a:tc>
                  <a:txBody>
                    <a:bodyPr/>
                    <a:lstStyle/>
                    <a:p>
                      <a:pPr algn="l" fontAlgn="b"/>
                      <a:endParaRPr lang="en-US" sz="600" b="1" i="0" u="none" strike="noStrike">
                        <a:effectLst/>
                        <a:latin typeface="Arial"/>
                      </a:endParaRPr>
                    </a:p>
                  </a:txBody>
                  <a:tcPr marL="0" marR="0" marT="0" marB="0" anchor="b"/>
                </a:tc>
                <a:tc>
                  <a:txBody>
                    <a:bodyPr/>
                    <a:lstStyle/>
                    <a:p>
                      <a:pPr algn="l" fontAlgn="b"/>
                      <a:endParaRPr lang="en-US" sz="600" b="1" i="0" u="none" strike="noStrike">
                        <a:effectLst/>
                        <a:latin typeface="Arial"/>
                      </a:endParaRPr>
                    </a:p>
                  </a:txBody>
                  <a:tcPr marL="0" marR="0" marT="0" marB="0" anchor="b"/>
                </a:tc>
                <a:tc>
                  <a:txBody>
                    <a:bodyPr/>
                    <a:lstStyle/>
                    <a:p>
                      <a:pPr algn="l" fontAlgn="b"/>
                      <a:endParaRPr lang="en-US" sz="6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r>
              <a:tr h="305899">
                <a:tc>
                  <a:txBody>
                    <a:bodyPr/>
                    <a:lstStyle/>
                    <a:p>
                      <a:pPr algn="l" fontAlgn="b"/>
                      <a:r>
                        <a:rPr lang="en-US" sz="900" u="none" strike="noStrike" dirty="0">
                          <a:effectLst/>
                        </a:rPr>
                        <a:t>Tenant</a:t>
                      </a:r>
                      <a:endParaRPr lang="en-US" sz="900" b="1" i="0" u="none" strike="noStrike" dirty="0">
                        <a:effectLst/>
                        <a:latin typeface="Arial"/>
                      </a:endParaRPr>
                    </a:p>
                  </a:txBody>
                  <a:tcPr marL="0" marR="0" marT="0" marB="0" anchor="b"/>
                </a:tc>
                <a:tc>
                  <a:txBody>
                    <a:bodyPr/>
                    <a:lstStyle/>
                    <a:p>
                      <a:pPr algn="l" fontAlgn="b"/>
                      <a:r>
                        <a:rPr lang="en-US" sz="900" u="none" strike="noStrike" dirty="0">
                          <a:effectLst/>
                        </a:rPr>
                        <a:t> Space </a:t>
                      </a:r>
                      <a:endParaRPr lang="en-US" sz="900" b="1" i="0" u="none" strike="noStrike" dirty="0">
                        <a:effectLst/>
                        <a:latin typeface="Arial"/>
                      </a:endParaRPr>
                    </a:p>
                  </a:txBody>
                  <a:tcPr marL="0" marR="0" marT="0" marB="0" anchor="b"/>
                </a:tc>
                <a:tc>
                  <a:txBody>
                    <a:bodyPr/>
                    <a:lstStyle/>
                    <a:p>
                      <a:pPr algn="ctr" fontAlgn="b"/>
                      <a:r>
                        <a:rPr lang="en-US" sz="900" u="none" strike="noStrike" dirty="0">
                          <a:effectLst/>
                        </a:rPr>
                        <a:t> Current NNN Rent PSF </a:t>
                      </a:r>
                      <a:endParaRPr lang="en-US" sz="900" b="1" i="0" u="none" strike="noStrike" dirty="0">
                        <a:effectLst/>
                        <a:latin typeface="Arial"/>
                      </a:endParaRPr>
                    </a:p>
                  </a:txBody>
                  <a:tcPr marL="0" marR="0" marT="0" marB="0" anchor="b"/>
                </a:tc>
                <a:tc>
                  <a:txBody>
                    <a:bodyPr/>
                    <a:lstStyle/>
                    <a:p>
                      <a:pPr algn="r" fontAlgn="b"/>
                      <a:r>
                        <a:rPr lang="en-US" sz="900" u="none" strike="noStrike">
                          <a:effectLst/>
                        </a:rPr>
                        <a:t> Rent </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Income</a:t>
                      </a:r>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b="0" i="0" u="none" strike="noStrike" dirty="0" smtClean="0">
                          <a:effectLst/>
                          <a:latin typeface="+mn-lt"/>
                        </a:rPr>
                        <a:t>Pharmacy</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12,800.00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35.00 </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$ 448,000.00 </a:t>
                      </a:r>
                      <a:endParaRPr lang="en-US" sz="900" b="0" i="0" u="none" strike="noStrike">
                        <a:effectLst/>
                        <a:latin typeface="Arial"/>
                      </a:endParaRPr>
                    </a:p>
                  </a:txBody>
                  <a:tcPr marL="0" marR="0" marT="0" marB="0" anchor="b"/>
                </a:tc>
              </a:tr>
              <a:tr h="137505">
                <a:tc>
                  <a:txBody>
                    <a:bodyPr/>
                    <a:lstStyle/>
                    <a:p>
                      <a:pPr algn="l" fontAlgn="b"/>
                      <a:r>
                        <a:rPr lang="en-US" sz="900" b="0" i="0" u="none" strike="noStrike" dirty="0" smtClean="0">
                          <a:effectLst/>
                          <a:latin typeface="+mn-lt"/>
                        </a:rPr>
                        <a:t>Restaurant</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3,363.00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27.58 </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   92,764.00 </a:t>
                      </a:r>
                      <a:endParaRPr lang="en-US" sz="900" b="0" i="0" u="none" strike="noStrike">
                        <a:effectLst/>
                        <a:latin typeface="Arial"/>
                      </a:endParaRPr>
                    </a:p>
                  </a:txBody>
                  <a:tcPr marL="0" marR="0" marT="0" marB="0" anchor="b"/>
                </a:tc>
              </a:tr>
              <a:tr h="137505">
                <a:tc>
                  <a:txBody>
                    <a:bodyPr/>
                    <a:lstStyle/>
                    <a:p>
                      <a:pPr algn="l" fontAlgn="b"/>
                      <a:r>
                        <a:rPr lang="en-US" sz="900" u="none" strike="noStrike" dirty="0" smtClean="0">
                          <a:effectLst/>
                        </a:rPr>
                        <a:t>Restaurant </a:t>
                      </a:r>
                      <a:r>
                        <a:rPr lang="en-US" sz="900" u="none" strike="noStrike" dirty="0">
                          <a:effectLst/>
                        </a:rPr>
                        <a:t>Expansion</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2,000.00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35.00 </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   70,000.00 </a:t>
                      </a:r>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ADYA (Dairy Queen)</a:t>
                      </a:r>
                      <a:endParaRPr lang="en-US" sz="900" b="0" i="0" u="none" strike="noStrike">
                        <a:effectLst/>
                        <a:latin typeface="Arial"/>
                      </a:endParaRPr>
                    </a:p>
                  </a:txBody>
                  <a:tcPr marL="0" marR="0" marT="0" marB="0" anchor="b"/>
                </a:tc>
                <a:tc>
                  <a:txBody>
                    <a:bodyPr/>
                    <a:lstStyle/>
                    <a:p>
                      <a:pPr algn="l" fontAlgn="b"/>
                      <a:r>
                        <a:rPr lang="en-US" sz="900" u="none" strike="noStrike">
                          <a:effectLst/>
                        </a:rPr>
                        <a:t>   1,107.00 </a:t>
                      </a:r>
                      <a:endParaRPr lang="en-US" sz="900" b="0" i="0" u="none" strike="noStrike">
                        <a:effectLst/>
                        <a:latin typeface="Arial"/>
                      </a:endParaRPr>
                    </a:p>
                  </a:txBody>
                  <a:tcPr marL="0" marR="0" marT="0" marB="0" anchor="b"/>
                </a:tc>
                <a:tc>
                  <a:txBody>
                    <a:bodyPr/>
                    <a:lstStyle/>
                    <a:p>
                      <a:pPr algn="l" fontAlgn="b"/>
                      <a:r>
                        <a:rPr lang="en-US" sz="900" u="none" strike="noStrike" dirty="0">
                          <a:effectLst/>
                        </a:rPr>
                        <a:t> $              35.46 </a:t>
                      </a:r>
                      <a:endParaRPr lang="en-US" sz="900" b="0" i="0" u="none" strike="noStrike" dirty="0">
                        <a:effectLst/>
                        <a:latin typeface="Arial"/>
                      </a:endParaRPr>
                    </a:p>
                  </a:txBody>
                  <a:tcPr marL="0" marR="0" marT="0" marB="0" anchor="b"/>
                </a:tc>
                <a:tc>
                  <a:txBody>
                    <a:bodyPr/>
                    <a:lstStyle/>
                    <a:p>
                      <a:pPr algn="l" fontAlgn="b"/>
                      <a:r>
                        <a:rPr lang="en-US" sz="900" u="none" strike="noStrike">
                          <a:effectLst/>
                        </a:rPr>
                        <a:t> $   39,258.00 </a:t>
                      </a:r>
                      <a:endParaRPr lang="en-US" sz="900" b="0" i="0" u="none" strike="noStrike">
                        <a:effectLst/>
                        <a:latin typeface="Arial"/>
                      </a:endParaRPr>
                    </a:p>
                  </a:txBody>
                  <a:tcPr marL="0" marR="0" marT="0" marB="0" anchor="b"/>
                </a:tc>
              </a:tr>
              <a:tr h="137505">
                <a:tc>
                  <a:txBody>
                    <a:bodyPr/>
                    <a:lstStyle/>
                    <a:p>
                      <a:pPr algn="r" fontAlgn="b"/>
                      <a:r>
                        <a:rPr lang="en-US" sz="900" u="none" strike="noStrike">
                          <a:effectLst/>
                        </a:rPr>
                        <a:t>Total   </a:t>
                      </a:r>
                      <a:endParaRPr lang="en-US" sz="900" b="0" i="0" u="none" strike="noStrike">
                        <a:effectLst/>
                        <a:latin typeface="Arial"/>
                      </a:endParaRPr>
                    </a:p>
                  </a:txBody>
                  <a:tcPr marL="0" marR="0" marT="0" marB="0" anchor="b"/>
                </a:tc>
                <a:tc>
                  <a:txBody>
                    <a:bodyPr/>
                    <a:lstStyle/>
                    <a:p>
                      <a:pPr algn="l" fontAlgn="b"/>
                      <a:r>
                        <a:rPr lang="en-US" sz="900" u="none" strike="noStrike">
                          <a:effectLst/>
                        </a:rPr>
                        <a:t> 19,270.00 </a:t>
                      </a:r>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Gross Income</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dirty="0">
                        <a:effectLst/>
                        <a:latin typeface="Arial"/>
                      </a:endParaRPr>
                    </a:p>
                  </a:txBody>
                  <a:tcPr marL="0" marR="0" marT="0" marB="0" anchor="b"/>
                </a:tc>
                <a:tc>
                  <a:txBody>
                    <a:bodyPr/>
                    <a:lstStyle/>
                    <a:p>
                      <a:pPr algn="l" fontAlgn="b"/>
                      <a:r>
                        <a:rPr lang="en-US" sz="900" u="none" strike="noStrike">
                          <a:effectLst/>
                        </a:rPr>
                        <a:t> $ 650,022.00 </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Expenses</a:t>
                      </a:r>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Management</a:t>
                      </a:r>
                      <a:endParaRPr lang="en-US" sz="900" b="0" i="0" u="none" strike="noStrike">
                        <a:effectLst/>
                        <a:latin typeface="Arial"/>
                      </a:endParaRPr>
                    </a:p>
                  </a:txBody>
                  <a:tcPr marL="0" marR="0" marT="0" marB="0" anchor="b"/>
                </a:tc>
                <a:tc>
                  <a:txBody>
                    <a:bodyPr/>
                    <a:lstStyle/>
                    <a:p>
                      <a:pPr algn="r" fontAlgn="b"/>
                      <a:r>
                        <a:rPr lang="en-US" sz="900" u="none" strike="noStrike">
                          <a:effectLst/>
                        </a:rPr>
                        <a:t>5%</a:t>
                      </a:r>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r>
                        <a:rPr lang="en-US" sz="900" u="none" strike="noStrike">
                          <a:effectLst/>
                        </a:rPr>
                        <a:t> $   32,501.10 </a:t>
                      </a:r>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Structural Reserve</a:t>
                      </a:r>
                      <a:endParaRPr lang="en-US" sz="900" b="0" i="0" u="none" strike="noStrike">
                        <a:effectLst/>
                        <a:latin typeface="Arial"/>
                      </a:endParaRPr>
                    </a:p>
                  </a:txBody>
                  <a:tcPr marL="0" marR="0" marT="0" marB="0" anchor="b"/>
                </a:tc>
                <a:tc>
                  <a:txBody>
                    <a:bodyPr/>
                    <a:lstStyle/>
                    <a:p>
                      <a:pPr algn="l" fontAlgn="b"/>
                      <a:r>
                        <a:rPr lang="en-US" sz="900" u="none" strike="noStrike">
                          <a:effectLst/>
                        </a:rPr>
                        <a:t> $      0.10 </a:t>
                      </a:r>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r>
                        <a:rPr lang="en-US" sz="900" u="none" strike="noStrike">
                          <a:effectLst/>
                        </a:rPr>
                        <a:t> $     1,927.00 </a:t>
                      </a:r>
                      <a:endParaRPr lang="en-US" sz="900" b="0" i="0" u="none" strike="noStrike">
                        <a:effectLst/>
                        <a:latin typeface="Arial"/>
                      </a:endParaRPr>
                    </a:p>
                  </a:txBody>
                  <a:tcPr marL="0" marR="0" marT="0" marB="0" anchor="b"/>
                </a:tc>
              </a:tr>
              <a:tr h="137505">
                <a:tc>
                  <a:txBody>
                    <a:bodyPr/>
                    <a:lstStyle/>
                    <a:p>
                      <a:pPr algn="r" fontAlgn="b"/>
                      <a:r>
                        <a:rPr lang="en-US" sz="900" u="none" strike="noStrike">
                          <a:effectLst/>
                        </a:rPr>
                        <a:t>Total   </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dirty="0">
                        <a:effectLst/>
                        <a:latin typeface="Arial"/>
                      </a:endParaRPr>
                    </a:p>
                  </a:txBody>
                  <a:tcPr marL="0" marR="0" marT="0" marB="0" anchor="b"/>
                </a:tc>
                <a:tc>
                  <a:txBody>
                    <a:bodyPr/>
                    <a:lstStyle/>
                    <a:p>
                      <a:pPr algn="l" fontAlgn="b"/>
                      <a:r>
                        <a:rPr lang="en-US" sz="900" u="none" strike="noStrike">
                          <a:effectLst/>
                        </a:rPr>
                        <a:t> $   34,428.10 </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Net Operating Income</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r>
                        <a:rPr lang="en-US" sz="900" u="none" strike="noStrike">
                          <a:effectLst/>
                        </a:rPr>
                        <a:t> $ 615,593.90 </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Total Investment</a:t>
                      </a:r>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r>
                        <a:rPr lang="en-US" sz="900" u="none" strike="noStrike" dirty="0">
                          <a:effectLst/>
                        </a:rPr>
                        <a:t> $   5,163,131.50 </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Cash on cash return</a:t>
                      </a:r>
                      <a:endParaRPr lang="en-US" sz="900" b="1"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r" fontAlgn="b"/>
                      <a:r>
                        <a:rPr lang="en-US" sz="900" u="none" strike="noStrike">
                          <a:effectLst/>
                        </a:rPr>
                        <a:t>11.92%</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Debt Service</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Interest Rate</a:t>
                      </a:r>
                      <a:endParaRPr lang="en-US" sz="900" b="0" i="0" u="none" strike="noStrike">
                        <a:effectLst/>
                        <a:latin typeface="Arial"/>
                      </a:endParaRPr>
                    </a:p>
                  </a:txBody>
                  <a:tcPr marL="0" marR="0" marT="0" marB="0" anchor="b"/>
                </a:tc>
                <a:tc>
                  <a:txBody>
                    <a:bodyPr/>
                    <a:lstStyle/>
                    <a:p>
                      <a:pPr algn="r" fontAlgn="b"/>
                      <a:r>
                        <a:rPr lang="en-US" sz="900" u="none" strike="noStrike">
                          <a:effectLst/>
                        </a:rPr>
                        <a:t>6.00%</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Amortization</a:t>
                      </a:r>
                      <a:endParaRPr lang="en-US" sz="900" b="0" i="0" u="none" strike="noStrike">
                        <a:effectLst/>
                        <a:latin typeface="Arial"/>
                      </a:endParaRPr>
                    </a:p>
                  </a:txBody>
                  <a:tcPr marL="0" marR="0" marT="0" marB="0" anchor="b"/>
                </a:tc>
                <a:tc>
                  <a:txBody>
                    <a:bodyPr/>
                    <a:lstStyle/>
                    <a:p>
                      <a:pPr algn="l" fontAlgn="b"/>
                      <a:r>
                        <a:rPr lang="en-US" sz="900" u="none" strike="noStrike">
                          <a:effectLst/>
                        </a:rPr>
                        <a:t>       25.00 </a:t>
                      </a:r>
                      <a:endParaRPr lang="en-US" sz="900" b="0" i="0" u="none" strike="noStrike">
                        <a:effectLst/>
                        <a:latin typeface="Arial"/>
                      </a:endParaRPr>
                    </a:p>
                  </a:txBody>
                  <a:tcPr marL="0" marR="0" marT="0" marB="0" anchor="b"/>
                </a:tc>
                <a:tc>
                  <a:txBody>
                    <a:bodyPr/>
                    <a:lstStyle/>
                    <a:p>
                      <a:pPr algn="l" fontAlgn="b"/>
                      <a:r>
                        <a:rPr lang="en-US" sz="900" u="none" strike="noStrike">
                          <a:effectLst/>
                        </a:rPr>
                        <a:t> years </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Debt Service Constant</a:t>
                      </a:r>
                      <a:endParaRPr lang="en-US" sz="900" b="0" i="0" u="none" strike="noStrike">
                        <a:effectLst/>
                        <a:latin typeface="Arial"/>
                      </a:endParaRPr>
                    </a:p>
                  </a:txBody>
                  <a:tcPr marL="0" marR="0" marT="0" marB="0" anchor="b"/>
                </a:tc>
                <a:tc>
                  <a:txBody>
                    <a:bodyPr/>
                    <a:lstStyle/>
                    <a:p>
                      <a:pPr algn="r" fontAlgn="b"/>
                      <a:r>
                        <a:rPr lang="en-US" sz="900" u="none" strike="noStrike">
                          <a:effectLst/>
                        </a:rPr>
                        <a:t>-7.73%</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Coverage ratio</a:t>
                      </a:r>
                      <a:endParaRPr lang="en-US" sz="900" b="0" i="0" u="none" strike="noStrike">
                        <a:effectLst/>
                        <a:latin typeface="Arial"/>
                      </a:endParaRPr>
                    </a:p>
                  </a:txBody>
                  <a:tcPr marL="0" marR="0" marT="0" marB="0" anchor="b"/>
                </a:tc>
                <a:tc>
                  <a:txBody>
                    <a:bodyPr/>
                    <a:lstStyle/>
                    <a:p>
                      <a:pPr algn="l" fontAlgn="b"/>
                      <a:r>
                        <a:rPr lang="en-US" sz="900" u="none" strike="noStrike">
                          <a:effectLst/>
                        </a:rPr>
                        <a:t>         1.30 </a:t>
                      </a:r>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Potential Principal</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r>
                        <a:rPr lang="en-US" sz="900" u="none" strike="noStrike">
                          <a:effectLst/>
                        </a:rPr>
                        <a:t> $   6,124,640.94 </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Amount borrowed</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r>
                        <a:rPr lang="en-US" sz="900" u="none" strike="noStrike" dirty="0">
                          <a:effectLst/>
                        </a:rPr>
                        <a:t> $   1,500,000.00 </a:t>
                      </a:r>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275010">
                <a:tc>
                  <a:txBody>
                    <a:bodyPr/>
                    <a:lstStyle/>
                    <a:p>
                      <a:pPr algn="l" fontAlgn="b"/>
                      <a:r>
                        <a:rPr lang="en-US" sz="900" u="none" strike="noStrike">
                          <a:effectLst/>
                        </a:rPr>
                        <a:t>Equity, not including land or building basis</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r>
                        <a:rPr lang="en-US" sz="900" u="none" strike="noStrike" dirty="0">
                          <a:effectLst/>
                        </a:rPr>
                        <a:t> $   3,663,131.50 </a:t>
                      </a:r>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7505">
                <a:tc>
                  <a:txBody>
                    <a:bodyPr/>
                    <a:lstStyle/>
                    <a:p>
                      <a:pPr algn="l" fontAlgn="b"/>
                      <a:r>
                        <a:rPr lang="en-US" sz="900" u="none" strike="noStrike">
                          <a:effectLst/>
                        </a:rPr>
                        <a:t>Debt Service</a:t>
                      </a:r>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r>
                        <a:rPr lang="en-US" sz="900" u="none" strike="noStrike" dirty="0">
                          <a:effectLst/>
                        </a:rPr>
                        <a:t> $(115,974.25)</a:t>
                      </a:r>
                      <a:endParaRPr lang="en-US" sz="900" b="0" i="0" u="none" strike="noStrike" dirty="0">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r>
              <a:tr h="137505">
                <a:tc>
                  <a:txBody>
                    <a:bodyPr/>
                    <a:lstStyle/>
                    <a:p>
                      <a:pPr algn="l" fontAlgn="b"/>
                      <a:r>
                        <a:rPr lang="en-US" sz="900" u="none" strike="noStrike">
                          <a:effectLst/>
                        </a:rPr>
                        <a:t>Cash Flow Available for Distribution</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dirty="0">
                        <a:effectLst/>
                        <a:latin typeface="Arial"/>
                      </a:endParaRPr>
                    </a:p>
                  </a:txBody>
                  <a:tcPr marL="0" marR="0" marT="0" marB="0" anchor="b"/>
                </a:tc>
                <a:tc>
                  <a:txBody>
                    <a:bodyPr/>
                    <a:lstStyle/>
                    <a:p>
                      <a:pPr algn="l" fontAlgn="b"/>
                      <a:r>
                        <a:rPr lang="en-US" sz="900" u="none" strike="noStrike">
                          <a:effectLst/>
                        </a:rPr>
                        <a:t> $ 499,619.65 </a:t>
                      </a:r>
                      <a:endParaRPr lang="en-US" sz="900" b="1" i="0" u="none" strike="noStrike">
                        <a:effectLst/>
                        <a:latin typeface="Arial"/>
                      </a:endParaRPr>
                    </a:p>
                  </a:txBody>
                  <a:tcPr marL="0" marR="0" marT="0" marB="0" anchor="b"/>
                </a:tc>
              </a:tr>
              <a:tr h="137505">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c>
                  <a:txBody>
                    <a:bodyPr/>
                    <a:lstStyle/>
                    <a:p>
                      <a:pPr algn="l" fontAlgn="b"/>
                      <a:endParaRPr lang="en-US" sz="900" b="0" i="0" u="none" strike="noStrike" dirty="0">
                        <a:effectLst/>
                        <a:latin typeface="Arial"/>
                      </a:endParaRPr>
                    </a:p>
                  </a:txBody>
                  <a:tcPr marL="0" marR="0" marT="0" marB="0" anchor="b"/>
                </a:tc>
                <a:tc>
                  <a:txBody>
                    <a:bodyPr/>
                    <a:lstStyle/>
                    <a:p>
                      <a:pPr algn="l" fontAlgn="b"/>
                      <a:endParaRPr lang="en-US" sz="900" b="0" i="0" u="none" strike="noStrike">
                        <a:effectLst/>
                        <a:latin typeface="Arial"/>
                      </a:endParaRPr>
                    </a:p>
                  </a:txBody>
                  <a:tcPr marL="0" marR="0" marT="0" marB="0" anchor="b"/>
                </a:tc>
              </a:tr>
              <a:tr h="137505">
                <a:tc>
                  <a:txBody>
                    <a:bodyPr/>
                    <a:lstStyle/>
                    <a:p>
                      <a:pPr algn="l" fontAlgn="b"/>
                      <a:r>
                        <a:rPr lang="en-US" sz="900" u="none" strike="noStrike">
                          <a:effectLst/>
                        </a:rPr>
                        <a:t>Return on Equity</a:t>
                      </a:r>
                      <a:endParaRPr lang="en-US" sz="900" b="1" i="0" u="none" strike="noStrike">
                        <a:effectLst/>
                        <a:latin typeface="Arial"/>
                      </a:endParaRPr>
                    </a:p>
                  </a:txBody>
                  <a:tcPr marL="0" marR="0" marT="0" marB="0" anchor="b"/>
                </a:tc>
                <a:tc>
                  <a:txBody>
                    <a:bodyPr/>
                    <a:lstStyle/>
                    <a:p>
                      <a:pPr algn="l" fontAlgn="b"/>
                      <a:endParaRPr lang="en-US" sz="900" b="1" i="0" u="none" strike="noStrike">
                        <a:effectLst/>
                        <a:latin typeface="Arial"/>
                      </a:endParaRPr>
                    </a:p>
                  </a:txBody>
                  <a:tcPr marL="0" marR="0" marT="0" marB="0" anchor="b"/>
                </a:tc>
                <a:tc>
                  <a:txBody>
                    <a:bodyPr/>
                    <a:lstStyle/>
                    <a:p>
                      <a:pPr algn="l" fontAlgn="b"/>
                      <a:endParaRPr lang="en-US" sz="900" b="1" i="0" u="none" strike="noStrike" dirty="0">
                        <a:effectLst/>
                        <a:latin typeface="Arial"/>
                      </a:endParaRPr>
                    </a:p>
                  </a:txBody>
                  <a:tcPr marL="0" marR="0" marT="0" marB="0" anchor="b"/>
                </a:tc>
                <a:tc>
                  <a:txBody>
                    <a:bodyPr/>
                    <a:lstStyle/>
                    <a:p>
                      <a:pPr algn="r" fontAlgn="b"/>
                      <a:r>
                        <a:rPr lang="en-US" sz="900" u="none" strike="noStrike" dirty="0">
                          <a:effectLst/>
                        </a:rPr>
                        <a:t>13.64%</a:t>
                      </a:r>
                      <a:endParaRPr lang="en-US" sz="900" b="1" i="0" u="none" strike="noStrike" dirty="0">
                        <a:effectLst/>
                        <a:latin typeface="Arial"/>
                      </a:endParaRPr>
                    </a:p>
                  </a:txBody>
                  <a:tcPr marL="0" marR="0" marT="0" marB="0" anchor="b"/>
                </a:tc>
              </a:tr>
            </a:tbl>
          </a:graphicData>
        </a:graphic>
      </p:graphicFrame>
      <p:sp>
        <p:nvSpPr>
          <p:cNvPr id="5" name="Text Placeholder 4"/>
          <p:cNvSpPr>
            <a:spLocks noGrp="1"/>
          </p:cNvSpPr>
          <p:nvPr>
            <p:ph type="body" sz="half" idx="2"/>
          </p:nvPr>
        </p:nvSpPr>
        <p:spPr/>
        <p:txBody>
          <a:bodyPr>
            <a:normAutofit lnSpcReduction="10000"/>
          </a:bodyPr>
          <a:lstStyle/>
          <a:p>
            <a:r>
              <a:rPr lang="en-US" sz="1100" dirty="0" smtClean="0"/>
              <a:t>Please note that the Land and Building have been owned for many years and the resultant basis is very low.  The computations here are based on putative, not real, values.  Also, the actual financing will be of incremental costs, not “value” so the cash-on-cash returns will be much higher.</a:t>
            </a:r>
            <a:endParaRPr lang="en-US" sz="1100" dirty="0"/>
          </a:p>
        </p:txBody>
      </p:sp>
      <p:sp>
        <p:nvSpPr>
          <p:cNvPr id="2" name="Title 1"/>
          <p:cNvSpPr>
            <a:spLocks noGrp="1"/>
          </p:cNvSpPr>
          <p:nvPr>
            <p:ph type="title"/>
          </p:nvPr>
        </p:nvSpPr>
        <p:spPr/>
        <p:txBody>
          <a:bodyPr/>
          <a:lstStyle/>
          <a:p>
            <a:r>
              <a:rPr lang="en-US" sz="2400" dirty="0" smtClean="0"/>
              <a:t>Capital</a:t>
            </a:r>
            <a:r>
              <a:rPr lang="en-US" dirty="0" smtClean="0"/>
              <a:t> structure</a:t>
            </a:r>
            <a:endParaRPr lang="en-US" dirty="0"/>
          </a:p>
        </p:txBody>
      </p:sp>
    </p:spTree>
    <p:extLst>
      <p:ext uri="{BB962C8B-B14F-4D97-AF65-F5344CB8AC3E}">
        <p14:creationId xmlns:p14="http://schemas.microsoft.com/office/powerpoint/2010/main" val="412466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Entitlements</a:t>
            </a:r>
            <a:endParaRPr lang="en-US" dirty="0"/>
          </a:p>
        </p:txBody>
      </p:sp>
      <p:pic>
        <p:nvPicPr>
          <p:cNvPr id="4" name="Picture 1" descr="JEI letterhead"/>
          <p:cNvPicPr>
            <a:picLocks noChangeAspect="1" noChangeArrowheads="1"/>
          </p:cNvPicPr>
          <p:nvPr/>
        </p:nvPicPr>
        <p:blipFill>
          <a:blip r:embed="rId2" cstate="print"/>
          <a:srcRect r="12207"/>
          <a:stretch>
            <a:fillRect/>
          </a:stretch>
        </p:blipFill>
        <p:spPr bwMode="auto">
          <a:xfrm>
            <a:off x="396067" y="381000"/>
            <a:ext cx="8366933" cy="1676400"/>
          </a:xfrm>
          <a:prstGeom prst="rect">
            <a:avLst/>
          </a:prstGeom>
          <a:ln>
            <a:noFill/>
          </a:ln>
          <a:effectLst>
            <a:softEdge rad="112500"/>
          </a:effectLst>
        </p:spPr>
      </p:pic>
    </p:spTree>
    <p:extLst>
      <p:ext uri="{BB962C8B-B14F-4D97-AF65-F5344CB8AC3E}">
        <p14:creationId xmlns:p14="http://schemas.microsoft.com/office/powerpoint/2010/main" val="1082807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Rendering of redeveloped project</a:t>
            </a:r>
            <a:endParaRPr lang="en-US" b="1" dirty="0"/>
          </a:p>
        </p:txBody>
      </p:sp>
      <p:sp>
        <p:nvSpPr>
          <p:cNvPr id="5" name="Text Placeholder 4"/>
          <p:cNvSpPr>
            <a:spLocks noGrp="1"/>
          </p:cNvSpPr>
          <p:nvPr>
            <p:ph type="body" sz="half" idx="4294967295"/>
          </p:nvPr>
        </p:nvSpPr>
        <p:spPr>
          <a:xfrm>
            <a:off x="1066800" y="5638800"/>
            <a:ext cx="7245350" cy="401637"/>
          </a:xfrm>
        </p:spPr>
        <p:txBody>
          <a:bodyPr>
            <a:normAutofit fontScale="32500" lnSpcReduction="20000"/>
          </a:bodyPr>
          <a:lstStyle/>
          <a:p>
            <a:endParaRPr lang="en-US" sz="1000" dirty="0" smtClean="0"/>
          </a:p>
          <a:p>
            <a:endParaRPr lang="en-US" sz="1000" dirty="0"/>
          </a:p>
          <a:p>
            <a:r>
              <a:rPr lang="en-US" sz="2900" dirty="0" smtClean="0"/>
              <a:t>New project shows expanded restaurant, new pharmacy, and new façade and signage across entire building.</a:t>
            </a:r>
            <a:endParaRPr lang="en-US" sz="29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74752"/>
            <a:ext cx="8229600" cy="252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46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Site plan</a:t>
            </a:r>
            <a:endParaRPr lang="en-US" dirty="0"/>
          </a:p>
        </p:txBody>
      </p:sp>
      <p:sp>
        <p:nvSpPr>
          <p:cNvPr id="3" name="Content Placeholder 2"/>
          <p:cNvSpPr>
            <a:spLocks noGrp="1"/>
          </p:cNvSpPr>
          <p:nvPr>
            <p:ph idx="1"/>
          </p:nvPr>
        </p:nvSpPr>
        <p:spPr/>
        <p:txBody>
          <a:bodyPr/>
          <a:lstStyle/>
          <a:p>
            <a:pPr lvl="2"/>
            <a:r>
              <a:rPr lang="en-US" dirty="0" smtClean="0"/>
              <a:t>Show property limits and environmental issue</a:t>
            </a:r>
            <a:endParaRPr lang="en-US" dirty="0"/>
          </a:p>
        </p:txBody>
      </p:sp>
      <p:pic>
        <p:nvPicPr>
          <p:cNvPr id="5" name="Picture 4" descr="Picture2.jpg"/>
          <p:cNvPicPr>
            <a:picLocks noChangeAspect="1"/>
          </p:cNvPicPr>
          <p:nvPr/>
        </p:nvPicPr>
        <p:blipFill>
          <a:blip r:embed="rId2" cstate="print"/>
          <a:srcRect l="30214" t="13767" r="-47" b="14834"/>
          <a:stretch>
            <a:fillRect/>
          </a:stretch>
        </p:blipFill>
        <p:spPr>
          <a:xfrm>
            <a:off x="1219200" y="1676400"/>
            <a:ext cx="6755642" cy="5029200"/>
          </a:xfrm>
          <a:prstGeom prst="rect">
            <a:avLst/>
          </a:prstGeom>
        </p:spPr>
      </p:pic>
    </p:spTree>
    <p:extLst>
      <p:ext uri="{BB962C8B-B14F-4D97-AF65-F5344CB8AC3E}">
        <p14:creationId xmlns:p14="http://schemas.microsoft.com/office/powerpoint/2010/main" val="49392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
            </a:r>
            <a:br>
              <a:rPr lang="en-US" dirty="0" smtClean="0"/>
            </a:br>
            <a:r>
              <a:rPr lang="en-US" dirty="0" smtClean="0"/>
              <a:t>further </a:t>
            </a:r>
            <a:br>
              <a:rPr lang="en-US" dirty="0" smtClean="0"/>
            </a:br>
            <a:r>
              <a:rPr lang="en-US" dirty="0" smtClean="0"/>
              <a:t>Complications</a:t>
            </a:r>
            <a:endParaRPr lang="en-US" dirty="0"/>
          </a:p>
        </p:txBody>
      </p:sp>
      <p:pic>
        <p:nvPicPr>
          <p:cNvPr id="4" name="Picture 1" descr="JEI letterhead"/>
          <p:cNvPicPr>
            <a:picLocks noChangeAspect="1" noChangeArrowheads="1"/>
          </p:cNvPicPr>
          <p:nvPr/>
        </p:nvPicPr>
        <p:blipFill>
          <a:blip r:embed="rId2" cstate="print"/>
          <a:srcRect r="12207"/>
          <a:stretch>
            <a:fillRect/>
          </a:stretch>
        </p:blipFill>
        <p:spPr bwMode="auto">
          <a:xfrm>
            <a:off x="381000" y="381000"/>
            <a:ext cx="8366933" cy="1676400"/>
          </a:xfrm>
          <a:prstGeom prst="rect">
            <a:avLst/>
          </a:prstGeom>
          <a:ln>
            <a:noFill/>
          </a:ln>
          <a:effectLst>
            <a:softEdge rad="112500"/>
          </a:effectLst>
        </p:spPr>
      </p:pic>
    </p:spTree>
    <p:extLst>
      <p:ext uri="{BB962C8B-B14F-4D97-AF65-F5344CB8AC3E}">
        <p14:creationId xmlns:p14="http://schemas.microsoft.com/office/powerpoint/2010/main" val="153880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ther\Staff Files\George\Cantor Portfolio\Bernardsville\Photos\DQ and Dry Clean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86200" y="1599385"/>
            <a:ext cx="4572000" cy="3430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normAutofit/>
          </a:bodyPr>
          <a:lstStyle/>
          <a:p>
            <a:r>
              <a:rPr lang="en-US" sz="1200" dirty="0" smtClean="0"/>
              <a:t>The cleaner is outside the Property boundary.  It has leaked contamination onto the Property from its cleaning processes.  We are now in the first stage of both cleanup and litigation with the responsible parties.</a:t>
            </a:r>
            <a:endParaRPr lang="en-US" sz="1200" dirty="0"/>
          </a:p>
        </p:txBody>
      </p:sp>
      <p:sp>
        <p:nvSpPr>
          <p:cNvPr id="2" name="Title 1"/>
          <p:cNvSpPr>
            <a:spLocks noGrp="1"/>
          </p:cNvSpPr>
          <p:nvPr>
            <p:ph type="title"/>
          </p:nvPr>
        </p:nvSpPr>
        <p:spPr/>
        <p:txBody>
          <a:bodyPr/>
          <a:lstStyle/>
          <a:p>
            <a:r>
              <a:rPr lang="en-US" dirty="0" smtClean="0"/>
              <a:t>Dairy Queen and Dry Cleaner</a:t>
            </a:r>
            <a:endParaRPr lang="en-US" dirty="0"/>
          </a:p>
        </p:txBody>
      </p:sp>
    </p:spTree>
    <p:extLst>
      <p:ext uri="{BB962C8B-B14F-4D97-AF65-F5344CB8AC3E}">
        <p14:creationId xmlns:p14="http://schemas.microsoft.com/office/powerpoint/2010/main" val="280433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u="sng" dirty="0" smtClean="0"/>
              <a:t>Deal Summary</a:t>
            </a:r>
          </a:p>
          <a:p>
            <a:pPr>
              <a:buFont typeface="+mj-lt"/>
              <a:buAutoNum type="arabicPeriod"/>
            </a:pPr>
            <a:r>
              <a:rPr lang="en-US" sz="1800" dirty="0" smtClean="0"/>
              <a:t>Existing 20,000 sf building had been vacated by its major tenant, but the lease had not been relinquished. Rent continued to be paid on the vacant space but other lease obligations were not being met.</a:t>
            </a:r>
          </a:p>
          <a:p>
            <a:pPr>
              <a:buFont typeface="+mj-lt"/>
              <a:buAutoNum type="arabicPeriod"/>
            </a:pPr>
            <a:r>
              <a:rPr lang="en-US" sz="1800" dirty="0" smtClean="0"/>
              <a:t>Pressure built from the municipality and the other tenants to do something as deterioration, both physical and economic, had set in.</a:t>
            </a:r>
          </a:p>
          <a:p>
            <a:pPr>
              <a:buFont typeface="+mj-lt"/>
              <a:buAutoNum type="arabicPeriod"/>
            </a:pPr>
            <a:r>
              <a:rPr lang="en-US" sz="1800" dirty="0" smtClean="0"/>
              <a:t>Landlord sought to enforce lease provisions regarding physical maintenance, and simultaneously work out a sublease or recapture deal with tenant-in-possession.  Efforts failed and court action ensued.</a:t>
            </a:r>
          </a:p>
          <a:p>
            <a:pPr>
              <a:buFont typeface="+mj-lt"/>
              <a:buAutoNum type="arabicPeriod"/>
            </a:pPr>
            <a:r>
              <a:rPr lang="en-US" sz="1800" dirty="0" smtClean="0"/>
              <a:t>Case explores how the site was “acquired” by Landlord (i.e., how was possession secured.)</a:t>
            </a:r>
          </a:p>
          <a:p>
            <a:pPr>
              <a:buFont typeface="+mj-lt"/>
              <a:buAutoNum type="arabicPeriod"/>
            </a:pPr>
            <a:r>
              <a:rPr lang="en-US" sz="1800" dirty="0" smtClean="0"/>
              <a:t>Case goes on to explore redevelopment economics and entitlements and other aspects of a redevelopment deal</a:t>
            </a:r>
            <a:r>
              <a:rPr lang="en-US" sz="1400" dirty="0" smtClean="0"/>
              <a:t>.</a:t>
            </a:r>
            <a:endParaRPr lang="en-US" sz="1400" dirty="0"/>
          </a:p>
        </p:txBody>
      </p:sp>
      <p:pic>
        <p:nvPicPr>
          <p:cNvPr id="4" name="Picture 1" descr="JEI letterhead"/>
          <p:cNvPicPr>
            <a:picLocks noChangeAspect="1" noChangeArrowheads="1"/>
          </p:cNvPicPr>
          <p:nvPr/>
        </p:nvPicPr>
        <p:blipFill>
          <a:blip r:embed="rId2" cstate="print"/>
          <a:srcRect r="12207"/>
          <a:stretch>
            <a:fillRect/>
          </a:stretch>
        </p:blipFill>
        <p:spPr bwMode="auto">
          <a:xfrm>
            <a:off x="381000" y="381000"/>
            <a:ext cx="8366933" cy="1371600"/>
          </a:xfrm>
          <a:prstGeom prst="rect">
            <a:avLst/>
          </a:prstGeom>
          <a:ln>
            <a:noFill/>
          </a:ln>
          <a:effectLst>
            <a:softEdge rad="112500"/>
          </a:effectLst>
        </p:spPr>
      </p:pic>
    </p:spTree>
    <p:extLst>
      <p:ext uri="{BB962C8B-B14F-4D97-AF65-F5344CB8AC3E}">
        <p14:creationId xmlns:p14="http://schemas.microsoft.com/office/powerpoint/2010/main" val="370701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acquisition</a:t>
            </a:r>
            <a:endParaRPr lang="en-US" dirty="0"/>
          </a:p>
        </p:txBody>
      </p:sp>
      <p:pic>
        <p:nvPicPr>
          <p:cNvPr id="5" name="Picture 1" descr="JEI letterhead"/>
          <p:cNvPicPr>
            <a:picLocks noChangeAspect="1" noChangeArrowheads="1"/>
          </p:cNvPicPr>
          <p:nvPr/>
        </p:nvPicPr>
        <p:blipFill>
          <a:blip r:embed="rId2" cstate="print"/>
          <a:srcRect r="12207"/>
          <a:stretch>
            <a:fillRect/>
          </a:stretch>
        </p:blipFill>
        <p:spPr bwMode="auto">
          <a:xfrm>
            <a:off x="381000" y="381000"/>
            <a:ext cx="8366933" cy="1676400"/>
          </a:xfrm>
          <a:prstGeom prst="rect">
            <a:avLst/>
          </a:prstGeom>
          <a:ln>
            <a:noFill/>
          </a:ln>
          <a:effectLst>
            <a:softEdge rad="112500"/>
          </a:effectLst>
        </p:spPr>
      </p:pic>
    </p:spTree>
    <p:extLst>
      <p:ext uri="{BB962C8B-B14F-4D97-AF65-F5344CB8AC3E}">
        <p14:creationId xmlns:p14="http://schemas.microsoft.com/office/powerpoint/2010/main" val="1360507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Building</a:t>
            </a:r>
            <a:endParaRPr lang="en-US" dirty="0"/>
          </a:p>
        </p:txBody>
      </p:sp>
      <p:pic>
        <p:nvPicPr>
          <p:cNvPr id="2050" name="Picture 2" descr="S:\Other\Staff Files\George\Cantor Portfolio\Bernardsville\Photos\Steve Levy shots 9.5.11\IMG_57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1828" y="1752600"/>
            <a:ext cx="6560344"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0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Neighboring Shopping Center including Supermarket</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0464" t="31879" r="671" b="14243"/>
          <a:stretch/>
        </p:blipFill>
        <p:spPr>
          <a:xfrm>
            <a:off x="1524000" y="2133600"/>
            <a:ext cx="5943599" cy="3962400"/>
          </a:xfrm>
        </p:spPr>
      </p:pic>
      <p:sp>
        <p:nvSpPr>
          <p:cNvPr id="3" name="TextBox 2"/>
          <p:cNvSpPr txBox="1"/>
          <p:nvPr/>
        </p:nvSpPr>
        <p:spPr>
          <a:xfrm>
            <a:off x="4114800" y="3226191"/>
            <a:ext cx="997389" cy="369332"/>
          </a:xfrm>
          <a:prstGeom prst="rect">
            <a:avLst/>
          </a:prstGeom>
          <a:noFill/>
        </p:spPr>
        <p:txBody>
          <a:bodyPr wrap="none" rtlCol="0">
            <a:spAutoFit/>
          </a:bodyPr>
          <a:lstStyle/>
          <a:p>
            <a:r>
              <a:rPr lang="en-US" dirty="0" smtClean="0"/>
              <a:t>subject</a:t>
            </a:r>
            <a:endParaRPr lang="en-US" dirty="0"/>
          </a:p>
        </p:txBody>
      </p:sp>
      <p:sp>
        <p:nvSpPr>
          <p:cNvPr id="4" name="TextBox 3"/>
          <p:cNvSpPr txBox="1"/>
          <p:nvPr/>
        </p:nvSpPr>
        <p:spPr>
          <a:xfrm>
            <a:off x="5715000" y="3236686"/>
            <a:ext cx="1066800" cy="261610"/>
          </a:xfrm>
          <a:prstGeom prst="rect">
            <a:avLst/>
          </a:prstGeom>
          <a:noFill/>
        </p:spPr>
        <p:txBody>
          <a:bodyPr wrap="square" rtlCol="0">
            <a:spAutoFit/>
          </a:bodyPr>
          <a:lstStyle/>
          <a:p>
            <a:r>
              <a:rPr lang="en-US" sz="1100" dirty="0" smtClean="0"/>
              <a:t>supermarket</a:t>
            </a:r>
            <a:endParaRPr lang="en-US" sz="1100" dirty="0"/>
          </a:p>
        </p:txBody>
      </p:sp>
    </p:spTree>
    <p:extLst>
      <p:ext uri="{BB962C8B-B14F-4D97-AF65-F5344CB8AC3E}">
        <p14:creationId xmlns:p14="http://schemas.microsoft.com/office/powerpoint/2010/main" val="3157182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homes in community</a:t>
            </a:r>
            <a:endParaRPr lang="en-US" dirty="0"/>
          </a:p>
        </p:txBody>
      </p:sp>
      <p:sp>
        <p:nvSpPr>
          <p:cNvPr id="5" name="Content Placeholder 4"/>
          <p:cNvSpPr>
            <a:spLocks noGrp="1"/>
          </p:cNvSpPr>
          <p:nvPr>
            <p:ph sz="half" idx="2"/>
          </p:nvPr>
        </p:nvSpPr>
        <p:spPr/>
        <p:txBody>
          <a:bodyPr/>
          <a:lstStyle/>
          <a:p>
            <a:endParaRPr lang="en-US" dirty="0"/>
          </a:p>
        </p:txBody>
      </p:sp>
      <p:pic>
        <p:nvPicPr>
          <p:cNvPr id="1026" name="Picture 2" descr="C:\Users\george.JACOBS\Pictures\Bernardsville sample home #1.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7202" t="31792"/>
          <a:stretch/>
        </p:blipFill>
        <p:spPr bwMode="auto">
          <a:xfrm>
            <a:off x="304801" y="2461669"/>
            <a:ext cx="360032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eorge.JACOBS\Pictures\bernardsville sample hom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27240" t="31438" r="-325" b="-114"/>
          <a:stretch/>
        </p:blipFill>
        <p:spPr bwMode="auto">
          <a:xfrm>
            <a:off x="4952999" y="2514600"/>
            <a:ext cx="3657600" cy="319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1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Lease Comparison – Structural Repair</a:t>
            </a:r>
            <a:endParaRPr lang="en-US" dirty="0"/>
          </a:p>
        </p:txBody>
      </p:sp>
      <p:sp>
        <p:nvSpPr>
          <p:cNvPr id="3" name="Text Placeholder 2"/>
          <p:cNvSpPr>
            <a:spLocks noGrp="1"/>
          </p:cNvSpPr>
          <p:nvPr>
            <p:ph type="body" idx="1"/>
          </p:nvPr>
        </p:nvSpPr>
        <p:spPr>
          <a:xfrm>
            <a:off x="426128" y="1600200"/>
            <a:ext cx="4040188" cy="609600"/>
          </a:xfrm>
        </p:spPr>
        <p:txBody>
          <a:bodyPr/>
          <a:lstStyle/>
          <a:p>
            <a:pPr algn="just"/>
            <a:r>
              <a:rPr lang="en-US" sz="1000" i="1" dirty="0" smtClean="0"/>
              <a:t>This Lease started as revisions on a 2x previously signed lease.  Nonetheless, it was heavily negotiated with the focus being on structural repair obligations.</a:t>
            </a:r>
            <a:endParaRPr lang="en-US" sz="1000" i="1" dirty="0"/>
          </a:p>
        </p:txBody>
      </p:sp>
      <p:sp>
        <p:nvSpPr>
          <p:cNvPr id="6" name="Content Placeholder 5"/>
          <p:cNvSpPr>
            <a:spLocks noGrp="1"/>
          </p:cNvSpPr>
          <p:nvPr>
            <p:ph sz="half" idx="2"/>
          </p:nvPr>
        </p:nvSpPr>
        <p:spPr>
          <a:xfrm>
            <a:off x="426128" y="2438400"/>
            <a:ext cx="4040188" cy="4114800"/>
          </a:xfrm>
        </p:spPr>
        <p:txBody>
          <a:bodyPr>
            <a:normAutofit fontScale="47500" lnSpcReduction="20000"/>
          </a:bodyPr>
          <a:lstStyle/>
          <a:p>
            <a:r>
              <a:rPr lang="en-US" sz="2900" b="1" dirty="0" smtClean="0"/>
              <a:t>New Pharmacy Lease</a:t>
            </a:r>
          </a:p>
          <a:p>
            <a:pPr>
              <a:buNone/>
            </a:pPr>
            <a:endParaRPr lang="en-US" sz="2900" b="1" dirty="0" smtClean="0"/>
          </a:p>
          <a:p>
            <a:pPr marL="0" indent="0">
              <a:buNone/>
            </a:pPr>
            <a:r>
              <a:rPr lang="en-US" sz="2500" dirty="0"/>
              <a:t>Except as otherwise expressly provided herein, </a:t>
            </a:r>
            <a:r>
              <a:rPr lang="en-US" sz="2500" b="1" dirty="0"/>
              <a:t>Landlord</a:t>
            </a:r>
            <a:r>
              <a:rPr lang="en-US" sz="2500" dirty="0"/>
              <a:t> </a:t>
            </a:r>
            <a:r>
              <a:rPr lang="en-US" sz="2500" b="1" dirty="0"/>
              <a:t>shall make</a:t>
            </a:r>
            <a:r>
              <a:rPr lang="en-US" sz="2500" dirty="0"/>
              <a:t>, at no cost or expense to Tenant</a:t>
            </a:r>
            <a:r>
              <a:rPr lang="en-US" sz="2500" u="sng" dirty="0"/>
              <a:t> </a:t>
            </a:r>
            <a:r>
              <a:rPr lang="en-US" sz="2500" dirty="0"/>
              <a:t>but without limiting Tenant’s reimbursement obligations set forth in Section 33, </a:t>
            </a:r>
            <a:r>
              <a:rPr lang="en-US" sz="2500" b="1" dirty="0"/>
              <a:t>all necessary repairs, maintenance or replacements to the structural portions of the Premises and the  Building</a:t>
            </a:r>
            <a:r>
              <a:rPr lang="en-US" sz="2500" dirty="0"/>
              <a:t>, which are defined to include the roof and roof supports, flashings, gutters, downspouts, footings, foundations, structural supports, structural columns, exterior walls, bearing walls, foundation walls, and the basement floor slab, so as to keep the same in good condition and repair; and Landlord shall further maintain in good working order and repair, and shall maintain and replace as necessary, all plumbing, pipes, tubes and all other conduits and utility lines to the points of connection to or from the Premises (but not within the Premises) and, to the extent same exists, any Building-wide fire sprinkler system which may be located in or outside of the Premises; provided, however, that the foregoing shall be subject to the provisions of subsection 9(f) below. </a:t>
            </a:r>
            <a:endParaRPr lang="en-US" sz="2500" dirty="0" smtClean="0"/>
          </a:p>
          <a:p>
            <a:pPr marL="0" indent="0">
              <a:buNone/>
            </a:pPr>
            <a:endParaRPr lang="en-US" sz="2500" dirty="0"/>
          </a:p>
          <a:p>
            <a:pPr marL="0" indent="0">
              <a:buNone/>
            </a:pPr>
            <a:r>
              <a:rPr lang="en-US" sz="2500" dirty="0" smtClean="0"/>
              <a:t>(</a:t>
            </a:r>
            <a:r>
              <a:rPr lang="en-US" sz="2500" i="1" dirty="0" smtClean="0"/>
              <a:t>emphasis added)</a:t>
            </a:r>
            <a:endParaRPr lang="en-US" sz="2500" dirty="0"/>
          </a:p>
        </p:txBody>
      </p:sp>
      <p:sp>
        <p:nvSpPr>
          <p:cNvPr id="7" name="Text Placeholder 6"/>
          <p:cNvSpPr>
            <a:spLocks noGrp="1"/>
          </p:cNvSpPr>
          <p:nvPr>
            <p:ph type="body" sz="quarter" idx="3"/>
          </p:nvPr>
        </p:nvSpPr>
        <p:spPr/>
        <p:txBody>
          <a:bodyPr/>
          <a:lstStyle/>
          <a:p>
            <a:pPr algn="just"/>
            <a:r>
              <a:rPr lang="en-US" sz="1000" i="1" dirty="0" smtClean="0"/>
              <a:t>This Lease was signed in the 1980s and contains significantly strong Landlord language.  The building, being built in the 1960s, had repair needs then, but the Tenant agreed to take them on.</a:t>
            </a:r>
            <a:endParaRPr lang="en-US" sz="1000" i="1" dirty="0"/>
          </a:p>
        </p:txBody>
      </p:sp>
      <p:sp>
        <p:nvSpPr>
          <p:cNvPr id="5" name="Content Placeholder 4"/>
          <p:cNvSpPr>
            <a:spLocks noGrp="1"/>
          </p:cNvSpPr>
          <p:nvPr>
            <p:ph sz="quarter" idx="4"/>
          </p:nvPr>
        </p:nvSpPr>
        <p:spPr/>
        <p:txBody>
          <a:bodyPr>
            <a:normAutofit fontScale="47500" lnSpcReduction="20000"/>
          </a:bodyPr>
          <a:lstStyle/>
          <a:p>
            <a:r>
              <a:rPr lang="en-US" sz="2900" b="1" dirty="0" smtClean="0"/>
              <a:t>Existing Supermarket Lease</a:t>
            </a:r>
          </a:p>
          <a:p>
            <a:endParaRPr lang="en-US" dirty="0"/>
          </a:p>
          <a:p>
            <a:pPr marL="114300" indent="0">
              <a:buNone/>
            </a:pPr>
            <a:r>
              <a:rPr lang="en-US" sz="2500" dirty="0" smtClean="0">
                <a:cs typeface="Times New Roman" pitchFamily="18" charset="0"/>
              </a:rPr>
              <a:t>The Tenant has examined the demised premises, including roof and agrees to accept same “as is” upon the commencement of this lease term (except as other wise provided herein) and without any representations on the part of the Landlord or its agents as to the present or future condition of the said premises with respect to habitability.  </a:t>
            </a:r>
            <a:r>
              <a:rPr lang="en-US" sz="2500" b="1" dirty="0" smtClean="0">
                <a:cs typeface="Times New Roman" pitchFamily="18" charset="0"/>
              </a:rPr>
              <a:t>The Tenant at its sole cost and expense shall keep the demised premises, exterior and interior, structural and non-structural,</a:t>
            </a:r>
            <a:r>
              <a:rPr lang="en-US" sz="2500" dirty="0" smtClean="0">
                <a:cs typeface="Times New Roman" pitchFamily="18" charset="0"/>
              </a:rPr>
              <a:t> in good condition, and shall paint and renovate and repair and maintain the said premises as may be necessary, in Landlord’s opinion, reasonably exercised, to keep them and all items furnished by Landlord and Tenant in good repair and condition, including and not limited to heating and cooling facilities installed in the premises.</a:t>
            </a:r>
          </a:p>
          <a:p>
            <a:pPr marL="114300" indent="0">
              <a:buNone/>
            </a:pPr>
            <a:endParaRPr lang="en-US" sz="2500" dirty="0">
              <a:cs typeface="Times New Roman" pitchFamily="18" charset="0"/>
            </a:endParaRPr>
          </a:p>
          <a:p>
            <a:pPr marL="114300" indent="0">
              <a:buNone/>
            </a:pPr>
            <a:endParaRPr lang="en-US" sz="2500" dirty="0" smtClean="0">
              <a:cs typeface="Times New Roman" pitchFamily="18" charset="0"/>
            </a:endParaRPr>
          </a:p>
          <a:p>
            <a:pPr marL="114300" indent="0">
              <a:buNone/>
            </a:pPr>
            <a:endParaRPr lang="en-US" sz="2500" dirty="0">
              <a:cs typeface="Times New Roman" pitchFamily="18" charset="0"/>
            </a:endParaRPr>
          </a:p>
          <a:p>
            <a:pPr marL="114300" indent="0">
              <a:buNone/>
            </a:pPr>
            <a:r>
              <a:rPr lang="en-US" sz="2500" i="1" dirty="0" smtClean="0">
                <a:cs typeface="Times New Roman" pitchFamily="18" charset="0"/>
              </a:rPr>
              <a:t>(emphasis added)</a:t>
            </a:r>
            <a:endParaRPr lang="en-US" sz="2500" i="1" dirty="0">
              <a:cs typeface="Times New Roman" pitchFamily="18" charset="0"/>
            </a:endParaRPr>
          </a:p>
        </p:txBody>
      </p:sp>
    </p:spTree>
    <p:extLst>
      <p:ext uri="{BB962C8B-B14F-4D97-AF65-F5344CB8AC3E}">
        <p14:creationId xmlns:p14="http://schemas.microsoft.com/office/powerpoint/2010/main" val="205943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Areas - Examples</a:t>
            </a:r>
            <a:endParaRPr lang="en-US" dirty="0"/>
          </a:p>
        </p:txBody>
      </p:sp>
      <p:sp>
        <p:nvSpPr>
          <p:cNvPr id="3" name="Content Placeholder 2"/>
          <p:cNvSpPr>
            <a:spLocks noGrp="1"/>
          </p:cNvSpPr>
          <p:nvPr>
            <p:ph sz="half" idx="1"/>
          </p:nvPr>
        </p:nvSpPr>
        <p:spPr/>
        <p:txBody>
          <a:bodyPr/>
          <a:lstStyle/>
          <a:p>
            <a:r>
              <a:rPr lang="en-US" dirty="0" smtClean="0"/>
              <a:t>Water and Structural damage</a:t>
            </a:r>
            <a:endParaRPr lang="en-US" dirty="0"/>
          </a:p>
        </p:txBody>
      </p:sp>
      <p:sp>
        <p:nvSpPr>
          <p:cNvPr id="4" name="Content Placeholder 3"/>
          <p:cNvSpPr>
            <a:spLocks noGrp="1"/>
          </p:cNvSpPr>
          <p:nvPr>
            <p:ph sz="half" idx="2"/>
          </p:nvPr>
        </p:nvSpPr>
        <p:spPr/>
        <p:txBody>
          <a:bodyPr/>
          <a:lstStyle/>
          <a:p>
            <a:r>
              <a:rPr lang="en-US" dirty="0" smtClean="0"/>
              <a:t>Exterior Façade and Canopy damage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194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S:\Other\Staff Files\George\Cantor Portfolio\Bernardsville\Photos\8.8.08\Canopy Leak and Water Da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667699"/>
            <a:ext cx="3810000" cy="342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52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economics</a:t>
            </a:r>
            <a:endParaRPr lang="en-US" dirty="0"/>
          </a:p>
        </p:txBody>
      </p:sp>
      <p:pic>
        <p:nvPicPr>
          <p:cNvPr id="4" name="Picture 1" descr="JEI letterhead"/>
          <p:cNvPicPr>
            <a:picLocks noChangeAspect="1" noChangeArrowheads="1"/>
          </p:cNvPicPr>
          <p:nvPr/>
        </p:nvPicPr>
        <p:blipFill>
          <a:blip r:embed="rId3" cstate="print"/>
          <a:srcRect r="12207"/>
          <a:stretch>
            <a:fillRect/>
          </a:stretch>
        </p:blipFill>
        <p:spPr bwMode="auto">
          <a:xfrm>
            <a:off x="381000" y="381000"/>
            <a:ext cx="8366933" cy="1676400"/>
          </a:xfrm>
          <a:prstGeom prst="rect">
            <a:avLst/>
          </a:prstGeom>
          <a:ln>
            <a:noFill/>
          </a:ln>
          <a:effectLst>
            <a:softEdge rad="112500"/>
          </a:effectLst>
        </p:spPr>
      </p:pic>
    </p:spTree>
    <p:extLst>
      <p:ext uri="{BB962C8B-B14F-4D97-AF65-F5344CB8AC3E}">
        <p14:creationId xmlns:p14="http://schemas.microsoft.com/office/powerpoint/2010/main" val="1538813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6146</TotalTime>
  <Words>1271</Words>
  <Application>Microsoft Office PowerPoint</Application>
  <PresentationFormat>On-screen Show (4:3)</PresentationFormat>
  <Paragraphs>258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Case Study AICPA Real Estate Conference 2011</vt:lpstr>
      <vt:lpstr>PowerPoint Presentation</vt:lpstr>
      <vt:lpstr>acquisition</vt:lpstr>
      <vt:lpstr>Existing Building</vt:lpstr>
      <vt:lpstr>Neighboring Shopping Center including Supermarket</vt:lpstr>
      <vt:lpstr>Sample homes in community</vt:lpstr>
      <vt:lpstr>Lease Comparison – Structural Repair</vt:lpstr>
      <vt:lpstr>Damage Areas - Examples</vt:lpstr>
      <vt:lpstr>economics</vt:lpstr>
      <vt:lpstr>Economic Comparison</vt:lpstr>
      <vt:lpstr>New leasing plan</vt:lpstr>
      <vt:lpstr>Redevelopment budget </vt:lpstr>
      <vt:lpstr>Capital structure</vt:lpstr>
      <vt:lpstr>Entitlements</vt:lpstr>
      <vt:lpstr>Rendering of redeveloped project</vt:lpstr>
      <vt:lpstr>Proposed Site plan</vt:lpstr>
      <vt:lpstr> further  Complications</vt:lpstr>
      <vt:lpstr>Dairy Queen and Dry Cleaner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AICPA Real Estate Conference 2011</dc:title>
  <dc:creator>George Jacobs</dc:creator>
  <cp:lastModifiedBy>Antoinette Calisi</cp:lastModifiedBy>
  <cp:revision>55</cp:revision>
  <cp:lastPrinted>2011-09-20T18:54:08Z</cp:lastPrinted>
  <dcterms:created xsi:type="dcterms:W3CDTF">2011-08-28T18:05:37Z</dcterms:created>
  <dcterms:modified xsi:type="dcterms:W3CDTF">2020-05-22T17:22:54Z</dcterms:modified>
</cp:coreProperties>
</file>